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66" r:id="rId3"/>
    <p:sldId id="272" r:id="rId4"/>
    <p:sldId id="273" r:id="rId5"/>
    <p:sldId id="268" r:id="rId6"/>
    <p:sldId id="276" r:id="rId7"/>
    <p:sldId id="258" r:id="rId8"/>
    <p:sldId id="259" r:id="rId9"/>
    <p:sldId id="269" r:id="rId10"/>
    <p:sldId id="275" r:id="rId11"/>
    <p:sldId id="270" r:id="rId12"/>
    <p:sldId id="260" r:id="rId13"/>
    <p:sldId id="271" r:id="rId14"/>
    <p:sldId id="261" r:id="rId15"/>
    <p:sldId id="278" r:id="rId16"/>
    <p:sldId id="262" r:id="rId17"/>
    <p:sldId id="263" r:id="rId18"/>
    <p:sldId id="274" r:id="rId19"/>
    <p:sldId id="264" r:id="rId20"/>
    <p:sldId id="277" r:id="rId21"/>
    <p:sldId id="265" r:id="rId2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988"/>
    <p:restoredTop sz="94649"/>
  </p:normalViewPr>
  <p:slideViewPr>
    <p:cSldViewPr snapToGrid="0" snapToObjects="1">
      <p:cViewPr>
        <p:scale>
          <a:sx n="45" d="100"/>
          <a:sy n="45" d="100"/>
        </p:scale>
        <p:origin x="624" y="9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0091656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122598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el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Titeltext</a:t>
            </a:r>
          </a:p>
        </p:txBody>
      </p:sp>
      <p:sp>
        <p:nvSpPr>
          <p:cNvPr id="12" name="Textebene 1…"/>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Textebene 1</a:t>
            </a:r>
          </a:p>
          <a:p>
            <a:pPr lvl="1"/>
            <a:r>
              <a:t>Textebene 2</a:t>
            </a:r>
          </a:p>
          <a:p>
            <a:pPr lvl="2"/>
            <a:r>
              <a:t>Textebene 3</a:t>
            </a:r>
          </a:p>
          <a:p>
            <a:pPr lvl="3"/>
            <a:r>
              <a:t>Textebene 4</a:t>
            </a:r>
          </a:p>
          <a:p>
            <a:pPr lvl="4"/>
            <a:r>
              <a:t>Textebene 5</a:t>
            </a:r>
          </a:p>
        </p:txBody>
      </p:sp>
      <p:sp>
        <p:nvSpPr>
          <p:cNvPr id="13" name="Foliennumm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eltext"/>
          <p:cNvSpPr txBox="1">
            <a:spLocks noGrp="1"/>
          </p:cNvSpPr>
          <p:nvPr>
            <p:ph type="title"/>
          </p:nvPr>
        </p:nvSpPr>
        <p:spPr>
          <a:prstGeom prst="rect">
            <a:avLst/>
          </a:prstGeom>
        </p:spPr>
        <p:txBody>
          <a:bodyPr/>
          <a:lstStyle/>
          <a:p>
            <a:r>
              <a:t>Titeltext</a:t>
            </a:r>
          </a:p>
        </p:txBody>
      </p:sp>
      <p:sp>
        <p:nvSpPr>
          <p:cNvPr id="21" name="Textebene 1…"/>
          <p:cNvSpPr txBox="1">
            <a:spLocks noGrp="1"/>
          </p:cNvSpPr>
          <p:nvPr>
            <p:ph type="body" idx="1"/>
          </p:nvPr>
        </p:nvSpPr>
        <p:spPr>
          <a:prstGeom prst="rect">
            <a:avLst/>
          </a:prstGeom>
        </p:spPr>
        <p:txBody>
          <a:bodyPr/>
          <a:lstStyle/>
          <a:p>
            <a:r>
              <a:t>Textebene 1</a:t>
            </a:r>
          </a:p>
          <a:p>
            <a:pPr lvl="1"/>
            <a:r>
              <a:t>Textebene 2</a:t>
            </a:r>
          </a:p>
          <a:p>
            <a:pPr lvl="2"/>
            <a:r>
              <a:t>Textebene 3</a:t>
            </a:r>
          </a:p>
          <a:p>
            <a:pPr lvl="3"/>
            <a:r>
              <a:t>Textebene 4</a:t>
            </a:r>
          </a:p>
          <a:p>
            <a:pPr lvl="4"/>
            <a:r>
              <a:t>Textebene 5</a:t>
            </a:r>
          </a:p>
        </p:txBody>
      </p:sp>
      <p:sp>
        <p:nvSpPr>
          <p:cNvPr id="22" name="Foliennumm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eltext"/>
          <p:cNvSpPr txBox="1">
            <a:spLocks noGrp="1"/>
          </p:cNvSpPr>
          <p:nvPr>
            <p:ph type="title"/>
          </p:nvPr>
        </p:nvSpPr>
        <p:spPr>
          <a:xfrm>
            <a:off x="831850" y="1709738"/>
            <a:ext cx="10515600" cy="2852737"/>
          </a:xfrm>
          <a:prstGeom prst="rect">
            <a:avLst/>
          </a:prstGeom>
        </p:spPr>
        <p:txBody>
          <a:bodyPr anchor="b"/>
          <a:lstStyle>
            <a:lvl1pPr>
              <a:defRPr sz="6000"/>
            </a:lvl1pPr>
          </a:lstStyle>
          <a:p>
            <a:r>
              <a:t>Titeltext</a:t>
            </a:r>
          </a:p>
        </p:txBody>
      </p:sp>
      <p:sp>
        <p:nvSpPr>
          <p:cNvPr id="30" name="Textebene 1…"/>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Textebene 1</a:t>
            </a:r>
          </a:p>
          <a:p>
            <a:pPr lvl="1"/>
            <a:r>
              <a:t>Textebene 2</a:t>
            </a:r>
          </a:p>
          <a:p>
            <a:pPr lvl="2"/>
            <a:r>
              <a:t>Textebene 3</a:t>
            </a:r>
          </a:p>
          <a:p>
            <a:pPr lvl="3"/>
            <a:r>
              <a:t>Textebene 4</a:t>
            </a:r>
          </a:p>
          <a:p>
            <a:pPr lvl="4"/>
            <a:r>
              <a:t>Textebene 5</a:t>
            </a:r>
          </a:p>
        </p:txBody>
      </p:sp>
      <p:sp>
        <p:nvSpPr>
          <p:cNvPr id="31" name="Foliennumm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eltext"/>
          <p:cNvSpPr txBox="1">
            <a:spLocks noGrp="1"/>
          </p:cNvSpPr>
          <p:nvPr>
            <p:ph type="title"/>
          </p:nvPr>
        </p:nvSpPr>
        <p:spPr>
          <a:prstGeom prst="rect">
            <a:avLst/>
          </a:prstGeom>
        </p:spPr>
        <p:txBody>
          <a:bodyPr/>
          <a:lstStyle/>
          <a:p>
            <a:r>
              <a:t>Titeltext</a:t>
            </a:r>
          </a:p>
        </p:txBody>
      </p:sp>
      <p:sp>
        <p:nvSpPr>
          <p:cNvPr id="39" name="Textebene 1…"/>
          <p:cNvSpPr txBox="1">
            <a:spLocks noGrp="1"/>
          </p:cNvSpPr>
          <p:nvPr>
            <p:ph type="body" sz="half" idx="1"/>
          </p:nvPr>
        </p:nvSpPr>
        <p:spPr>
          <a:xfrm>
            <a:off x="838200" y="1825625"/>
            <a:ext cx="5181600" cy="4351338"/>
          </a:xfrm>
          <a:prstGeom prst="rect">
            <a:avLst/>
          </a:prstGeom>
        </p:spPr>
        <p:txBody>
          <a:bodyPr/>
          <a:lstStyle/>
          <a:p>
            <a:r>
              <a:t>Textebene 1</a:t>
            </a:r>
          </a:p>
          <a:p>
            <a:pPr lvl="1"/>
            <a:r>
              <a:t>Textebene 2</a:t>
            </a:r>
          </a:p>
          <a:p>
            <a:pPr lvl="2"/>
            <a:r>
              <a:t>Textebene 3</a:t>
            </a:r>
          </a:p>
          <a:p>
            <a:pPr lvl="3"/>
            <a:r>
              <a:t>Textebene 4</a:t>
            </a:r>
          </a:p>
          <a:p>
            <a:pPr lvl="4"/>
            <a:r>
              <a:t>Textebene 5</a:t>
            </a:r>
          </a:p>
        </p:txBody>
      </p:sp>
      <p:sp>
        <p:nvSpPr>
          <p:cNvPr id="40" name="Foliennumm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eltext"/>
          <p:cNvSpPr txBox="1">
            <a:spLocks noGrp="1"/>
          </p:cNvSpPr>
          <p:nvPr>
            <p:ph type="title"/>
          </p:nvPr>
        </p:nvSpPr>
        <p:spPr>
          <a:xfrm>
            <a:off x="839787" y="365125"/>
            <a:ext cx="10515601" cy="1325563"/>
          </a:xfrm>
          <a:prstGeom prst="rect">
            <a:avLst/>
          </a:prstGeom>
        </p:spPr>
        <p:txBody>
          <a:bodyPr/>
          <a:lstStyle/>
          <a:p>
            <a:r>
              <a:t>Titeltext</a:t>
            </a:r>
          </a:p>
        </p:txBody>
      </p:sp>
      <p:sp>
        <p:nvSpPr>
          <p:cNvPr id="48" name="Textebene 1…"/>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Textebene 1</a:t>
            </a:r>
          </a:p>
          <a:p>
            <a:pPr lvl="1"/>
            <a:r>
              <a:t>Textebene 2</a:t>
            </a:r>
          </a:p>
          <a:p>
            <a:pPr lvl="2"/>
            <a:r>
              <a:t>Textebene 3</a:t>
            </a:r>
          </a:p>
          <a:p>
            <a:pPr lvl="3"/>
            <a:r>
              <a:t>Textebene 4</a:t>
            </a:r>
          </a:p>
          <a:p>
            <a:pPr lvl="4"/>
            <a:r>
              <a:t>Textebene 5</a:t>
            </a:r>
          </a:p>
        </p:txBody>
      </p:sp>
      <p:sp>
        <p:nvSpPr>
          <p:cNvPr id="49" name="Text Placeholder 4"/>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Foliennumm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eltext"/>
          <p:cNvSpPr txBox="1">
            <a:spLocks noGrp="1"/>
          </p:cNvSpPr>
          <p:nvPr>
            <p:ph type="title"/>
          </p:nvPr>
        </p:nvSpPr>
        <p:spPr>
          <a:prstGeom prst="rect">
            <a:avLst/>
          </a:prstGeom>
        </p:spPr>
        <p:txBody>
          <a:bodyPr/>
          <a:lstStyle/>
          <a:p>
            <a:r>
              <a:t>Titeltext</a:t>
            </a:r>
          </a:p>
        </p:txBody>
      </p:sp>
      <p:sp>
        <p:nvSpPr>
          <p:cNvPr id="58" name="Foliennumm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Foliennumm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eltext"/>
          <p:cNvSpPr txBox="1">
            <a:spLocks noGrp="1"/>
          </p:cNvSpPr>
          <p:nvPr>
            <p:ph type="title"/>
          </p:nvPr>
        </p:nvSpPr>
        <p:spPr>
          <a:xfrm>
            <a:off x="839787" y="457200"/>
            <a:ext cx="3932239" cy="1600200"/>
          </a:xfrm>
          <a:prstGeom prst="rect">
            <a:avLst/>
          </a:prstGeom>
        </p:spPr>
        <p:txBody>
          <a:bodyPr anchor="b"/>
          <a:lstStyle>
            <a:lvl1pPr>
              <a:defRPr sz="3200"/>
            </a:lvl1pPr>
          </a:lstStyle>
          <a:p>
            <a:r>
              <a:t>Titeltext</a:t>
            </a:r>
          </a:p>
        </p:txBody>
      </p:sp>
      <p:sp>
        <p:nvSpPr>
          <p:cNvPr id="73" name="Textebene 1…"/>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Textebene 1</a:t>
            </a:r>
          </a:p>
          <a:p>
            <a:pPr lvl="1"/>
            <a:r>
              <a:t>Textebene 2</a:t>
            </a:r>
          </a:p>
          <a:p>
            <a:pPr lvl="2"/>
            <a:r>
              <a:t>Textebene 3</a:t>
            </a:r>
          </a:p>
          <a:p>
            <a:pPr lvl="3"/>
            <a:r>
              <a:t>Textebene 4</a:t>
            </a:r>
          </a:p>
          <a:p>
            <a:pPr lvl="4"/>
            <a:r>
              <a:t>Textebene 5</a:t>
            </a:r>
          </a:p>
        </p:txBody>
      </p:sp>
      <p:sp>
        <p:nvSpPr>
          <p:cNvPr id="74" name="Text Placeholder 3"/>
          <p:cNvSpPr>
            <a:spLocks noGrp="1"/>
          </p:cNvSpPr>
          <p:nvPr>
            <p:ph type="body" sz="quarter" idx="13"/>
          </p:nvPr>
        </p:nvSpPr>
        <p:spPr>
          <a:xfrm>
            <a:off x="839787" y="2057400"/>
            <a:ext cx="3932239" cy="3811588"/>
          </a:xfrm>
          <a:prstGeom prst="rect">
            <a:avLst/>
          </a:prstGeom>
        </p:spPr>
        <p:txBody>
          <a:bodyPr/>
          <a:lstStyle/>
          <a:p>
            <a:pPr marL="0" indent="0">
              <a:buSzTx/>
              <a:buFontTx/>
              <a:buNone/>
              <a:defRPr sz="1600"/>
            </a:pPr>
            <a:endParaRPr/>
          </a:p>
        </p:txBody>
      </p:sp>
      <p:sp>
        <p:nvSpPr>
          <p:cNvPr id="75" name="Foliennumm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eltext"/>
          <p:cNvSpPr txBox="1">
            <a:spLocks noGrp="1"/>
          </p:cNvSpPr>
          <p:nvPr>
            <p:ph type="title"/>
          </p:nvPr>
        </p:nvSpPr>
        <p:spPr>
          <a:xfrm>
            <a:off x="839787" y="457200"/>
            <a:ext cx="3932239" cy="1600200"/>
          </a:xfrm>
          <a:prstGeom prst="rect">
            <a:avLst/>
          </a:prstGeom>
        </p:spPr>
        <p:txBody>
          <a:bodyPr anchor="b"/>
          <a:lstStyle>
            <a:lvl1pPr>
              <a:defRPr sz="3200"/>
            </a:lvl1pPr>
          </a:lstStyle>
          <a:p>
            <a:r>
              <a:t>Titeltext</a:t>
            </a:r>
          </a:p>
        </p:txBody>
      </p:sp>
      <p:sp>
        <p:nvSpPr>
          <p:cNvPr id="83" name="Picture Placeholder 2"/>
          <p:cNvSpPr>
            <a:spLocks noGrp="1"/>
          </p:cNvSpPr>
          <p:nvPr>
            <p:ph type="pic" sz="half" idx="13"/>
          </p:nvPr>
        </p:nvSpPr>
        <p:spPr>
          <a:xfrm>
            <a:off x="5183187" y="987425"/>
            <a:ext cx="6172201" cy="4873625"/>
          </a:xfrm>
          <a:prstGeom prst="rect">
            <a:avLst/>
          </a:prstGeom>
        </p:spPr>
        <p:txBody>
          <a:bodyPr lIns="91439" rIns="91439">
            <a:noAutofit/>
          </a:bodyPr>
          <a:lstStyle/>
          <a:p>
            <a:endParaRPr/>
          </a:p>
        </p:txBody>
      </p:sp>
      <p:sp>
        <p:nvSpPr>
          <p:cNvPr id="84" name="Textebene 1…"/>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Textebene 1</a:t>
            </a:r>
          </a:p>
          <a:p>
            <a:pPr lvl="1"/>
            <a:r>
              <a:t>Textebene 2</a:t>
            </a:r>
          </a:p>
          <a:p>
            <a:pPr lvl="2"/>
            <a:r>
              <a:t>Textebene 3</a:t>
            </a:r>
          </a:p>
          <a:p>
            <a:pPr lvl="3"/>
            <a:r>
              <a:t>Textebene 4</a:t>
            </a:r>
          </a:p>
          <a:p>
            <a:pPr lvl="4"/>
            <a:r>
              <a:t>Textebene 5</a:t>
            </a:r>
          </a:p>
        </p:txBody>
      </p:sp>
      <p:sp>
        <p:nvSpPr>
          <p:cNvPr id="85" name="Foliennumm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el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Titeltext</a:t>
            </a:r>
          </a:p>
        </p:txBody>
      </p:sp>
      <p:sp>
        <p:nvSpPr>
          <p:cNvPr id="3" name="Textebene 1…"/>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Textebene 1</a:t>
            </a:r>
          </a:p>
          <a:p>
            <a:pPr lvl="1"/>
            <a:r>
              <a:t>Textebene 2</a:t>
            </a:r>
          </a:p>
          <a:p>
            <a:pPr lvl="2"/>
            <a:r>
              <a:t>Textebene 3</a:t>
            </a:r>
          </a:p>
          <a:p>
            <a:pPr lvl="3"/>
            <a:r>
              <a:t>Textebene 4</a:t>
            </a:r>
          </a:p>
          <a:p>
            <a:pPr lvl="4"/>
            <a:r>
              <a:t>Textebene 5</a:t>
            </a:r>
          </a:p>
        </p:txBody>
      </p:sp>
      <p:sp>
        <p:nvSpPr>
          <p:cNvPr id="4" name="Foliennummer"/>
          <p:cNvSpPr txBox="1">
            <a:spLocks noGrp="1"/>
          </p:cNvSpPr>
          <p:nvPr>
            <p:ph type="sldNum" sz="quarter" idx="2"/>
          </p:nvPr>
        </p:nvSpPr>
        <p:spPr>
          <a:xfrm>
            <a:off x="11089818" y="6404292"/>
            <a:ext cx="263983"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osf.io/hadz3"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f1000research.com/articles/3-271"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itle 1"/>
          <p:cNvSpPr txBox="1">
            <a:spLocks noGrp="1"/>
          </p:cNvSpPr>
          <p:nvPr>
            <p:ph type="ctrTitle"/>
          </p:nvPr>
        </p:nvSpPr>
        <p:spPr>
          <a:xfrm>
            <a:off x="1523999" y="2249705"/>
            <a:ext cx="9144000" cy="2387601"/>
          </a:xfrm>
          <a:prstGeom prst="rect">
            <a:avLst/>
          </a:prstGeom>
        </p:spPr>
        <p:txBody>
          <a:bodyPr/>
          <a:lstStyle/>
          <a:p>
            <a:r>
              <a:rPr lang="en-US" dirty="0">
                <a:latin typeface="Roboto" pitchFamily="2" charset="0"/>
                <a:ea typeface="Roboto" pitchFamily="2" charset="0"/>
              </a:rPr>
              <a:t>Open Peer Review</a:t>
            </a:r>
            <a:br>
              <a:rPr lang="en-US" dirty="0">
                <a:latin typeface="Roboto" pitchFamily="2" charset="0"/>
                <a:ea typeface="Roboto" pitchFamily="2" charset="0"/>
              </a:rPr>
            </a:br>
            <a:r>
              <a:rPr lang="en-US" sz="3600" dirty="0">
                <a:latin typeface="Roboto" pitchFamily="2" charset="0"/>
                <a:ea typeface="Roboto" pitchFamily="2" charset="0"/>
              </a:rPr>
              <a:t>30 Sept 2019</a:t>
            </a:r>
            <a:endParaRPr lang="en-US" dirty="0">
              <a:latin typeface="Roboto" pitchFamily="2" charset="0"/>
              <a:ea typeface="Roboto" pitchFamily="2" charset="0"/>
            </a:endParaRPr>
          </a:p>
        </p:txBody>
      </p:sp>
      <p:pic>
        <p:nvPicPr>
          <p:cNvPr id="3" name="Picture 2">
            <a:extLst>
              <a:ext uri="{FF2B5EF4-FFF2-40B4-BE49-F238E27FC236}">
                <a16:creationId xmlns:a16="http://schemas.microsoft.com/office/drawing/2014/main" id="{91782C16-E1CC-414F-BA3E-EB99842D3C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5413" y="519410"/>
            <a:ext cx="6981173" cy="1887374"/>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How Peer Reviews Can Look Like"/>
          <p:cNvSpPr txBox="1">
            <a:spLocks noGrp="1"/>
          </p:cNvSpPr>
          <p:nvPr>
            <p:ph type="title"/>
          </p:nvPr>
        </p:nvSpPr>
        <p:spPr>
          <a:prstGeom prst="rect">
            <a:avLst/>
          </a:prstGeom>
        </p:spPr>
        <p:txBody>
          <a:bodyPr/>
          <a:lstStyle/>
          <a:p>
            <a:r>
              <a:rPr lang="en-US" dirty="0">
                <a:latin typeface="Roboto" pitchFamily="2" charset="0"/>
                <a:ea typeface="Roboto" pitchFamily="2" charset="0"/>
              </a:rPr>
              <a:t>What</a:t>
            </a:r>
            <a:r>
              <a:rPr dirty="0">
                <a:latin typeface="Roboto" pitchFamily="2" charset="0"/>
                <a:ea typeface="Roboto" pitchFamily="2" charset="0"/>
              </a:rPr>
              <a:t> Peer Reviews Can Look Like</a:t>
            </a:r>
          </a:p>
        </p:txBody>
      </p:sp>
      <p:sp>
        <p:nvSpPr>
          <p:cNvPr id="105" name="I note that the title of the journal is ‘Perspectives on Terrorism’ so literally this piece qualifies. My background does not have a monopoly on how to conduct terrorism research but typical of quantitative methodology, for me, there is an overemphasis here on methodology, method and results. I am biased against quantitative methodology so may not be sufficiently impartial to render an objective view of the piece. But the bottom line is, I think it is far too narrow in focus to appeal to a multi-disciplinary terrorism readership and I wouldn’t willingly read the piece in print, I’m sorry.…"/>
          <p:cNvSpPr txBox="1">
            <a:spLocks noGrp="1"/>
          </p:cNvSpPr>
          <p:nvPr>
            <p:ph type="body" idx="1"/>
          </p:nvPr>
        </p:nvSpPr>
        <p:spPr>
          <a:prstGeom prst="rect">
            <a:avLst/>
          </a:prstGeom>
        </p:spPr>
        <p:txBody>
          <a:bodyPr/>
          <a:lstStyle/>
          <a:p>
            <a:pPr marL="0" indent="0" defTabSz="457200">
              <a:lnSpc>
                <a:spcPct val="100000"/>
              </a:lnSpc>
              <a:spcBef>
                <a:spcPts val="0"/>
              </a:spcBef>
              <a:buSzTx/>
              <a:buFontTx/>
              <a:buNone/>
              <a:defRPr sz="2000">
                <a:solidFill>
                  <a:srgbClr val="323130"/>
                </a:solidFill>
                <a:latin typeface="+mn-lt"/>
                <a:ea typeface="+mn-ea"/>
                <a:cs typeface="+mn-cs"/>
                <a:sym typeface="Helvetica"/>
              </a:defRPr>
            </a:pPr>
            <a:r>
              <a:rPr lang="en-US" sz="2000" dirty="0">
                <a:sym typeface="Helvetica"/>
              </a:rPr>
              <a:t>As a final note, I want to again laud the authors for being transparent with their data, code, and general reporting. I am extremely critical of the methods and conclusions, but I would not have been able to examine this work as closely if the authors had not been so transparent. Ultimately, facilitating scrutiny is good for science.</a:t>
            </a:r>
            <a:br>
              <a:rPr lang="en-US" sz="2000" dirty="0">
                <a:sym typeface="Helvetica"/>
              </a:rPr>
            </a:br>
            <a:br>
              <a:rPr lang="en-US" sz="2000" dirty="0">
                <a:sym typeface="Helvetica"/>
              </a:rPr>
            </a:br>
            <a:r>
              <a:rPr lang="en-US" sz="2000" dirty="0">
                <a:sym typeface="Helvetica"/>
              </a:rPr>
              <a:t>[NAME SIGNED]</a:t>
            </a:r>
            <a:endParaRPr dirty="0">
              <a:latin typeface="Roboto" pitchFamily="2" charset="0"/>
              <a:ea typeface="Roboto" pitchFamily="2" charset="0"/>
            </a:endParaRPr>
          </a:p>
          <a:p>
            <a:pPr marL="0" indent="0" defTabSz="457200">
              <a:lnSpc>
                <a:spcPct val="100000"/>
              </a:lnSpc>
              <a:spcBef>
                <a:spcPts val="0"/>
              </a:spcBef>
              <a:buSzTx/>
              <a:buFontTx/>
              <a:buNone/>
              <a:defRPr sz="2000">
                <a:solidFill>
                  <a:srgbClr val="323130"/>
                </a:solidFill>
                <a:latin typeface="+mn-lt"/>
                <a:ea typeface="+mn-ea"/>
                <a:cs typeface="+mn-cs"/>
                <a:sym typeface="Helvetica"/>
              </a:defRPr>
            </a:pPr>
            <a:endParaRPr dirty="0">
              <a:latin typeface="Roboto" pitchFamily="2" charset="0"/>
              <a:ea typeface="Roboto" pitchFamily="2" charset="0"/>
            </a:endParaRPr>
          </a:p>
          <a:p>
            <a:pPr marL="0" indent="0" defTabSz="457200">
              <a:lnSpc>
                <a:spcPct val="100000"/>
              </a:lnSpc>
              <a:spcBef>
                <a:spcPts val="0"/>
              </a:spcBef>
              <a:buSzTx/>
              <a:buFontTx/>
              <a:buNone/>
              <a:defRPr sz="2000">
                <a:solidFill>
                  <a:srgbClr val="323130"/>
                </a:solidFill>
                <a:latin typeface="+mn-lt"/>
                <a:ea typeface="+mn-ea"/>
                <a:cs typeface="+mn-cs"/>
                <a:sym typeface="Helvetica"/>
              </a:defRPr>
            </a:pPr>
            <a:endParaRPr dirty="0">
              <a:latin typeface="Roboto" pitchFamily="2" charset="0"/>
              <a:ea typeface="Roboto" pitchFamily="2" charset="0"/>
            </a:endParaRPr>
          </a:p>
        </p:txBody>
      </p:sp>
    </p:spTree>
    <p:extLst>
      <p:ext uri="{BB962C8B-B14F-4D97-AF65-F5344CB8AC3E}">
        <p14:creationId xmlns:p14="http://schemas.microsoft.com/office/powerpoint/2010/main" val="11342766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What has Open Science to Do with Peer Review?"/>
          <p:cNvSpPr txBox="1">
            <a:spLocks noGrp="1"/>
          </p:cNvSpPr>
          <p:nvPr>
            <p:ph type="title"/>
          </p:nvPr>
        </p:nvSpPr>
        <p:spPr>
          <a:prstGeom prst="rect">
            <a:avLst/>
          </a:prstGeom>
        </p:spPr>
        <p:txBody>
          <a:bodyPr/>
          <a:lstStyle>
            <a:lvl1pPr defTabSz="868680">
              <a:defRPr sz="4180"/>
            </a:lvl1pPr>
          </a:lstStyle>
          <a:p>
            <a:r>
              <a:rPr dirty="0">
                <a:latin typeface="Roboto" pitchFamily="2" charset="0"/>
                <a:ea typeface="Roboto" pitchFamily="2" charset="0"/>
              </a:rPr>
              <a:t>What </a:t>
            </a:r>
            <a:r>
              <a:rPr lang="en-US" dirty="0">
                <a:latin typeface="Roboto" pitchFamily="2" charset="0"/>
                <a:ea typeface="Roboto" pitchFamily="2" charset="0"/>
              </a:rPr>
              <a:t>does</a:t>
            </a:r>
            <a:r>
              <a:rPr dirty="0">
                <a:latin typeface="Roboto" pitchFamily="2" charset="0"/>
                <a:ea typeface="Roboto" pitchFamily="2" charset="0"/>
              </a:rPr>
              <a:t> Open Science </a:t>
            </a:r>
            <a:r>
              <a:rPr lang="en-US" dirty="0">
                <a:latin typeface="Roboto" pitchFamily="2" charset="0"/>
                <a:ea typeface="Roboto" pitchFamily="2" charset="0"/>
              </a:rPr>
              <a:t>have </a:t>
            </a:r>
            <a:r>
              <a:rPr dirty="0">
                <a:latin typeface="Roboto" pitchFamily="2" charset="0"/>
                <a:ea typeface="Roboto" pitchFamily="2" charset="0"/>
              </a:rPr>
              <a:t>to </a:t>
            </a:r>
            <a:r>
              <a:rPr lang="en-US" dirty="0">
                <a:latin typeface="Roboto" pitchFamily="2" charset="0"/>
                <a:ea typeface="Roboto" pitchFamily="2" charset="0"/>
              </a:rPr>
              <a:t>d</a:t>
            </a:r>
            <a:r>
              <a:rPr dirty="0">
                <a:latin typeface="Roboto" pitchFamily="2" charset="0"/>
                <a:ea typeface="Roboto" pitchFamily="2" charset="0"/>
              </a:rPr>
              <a:t>o with Peer Review?</a:t>
            </a:r>
          </a:p>
        </p:txBody>
      </p:sp>
      <p:sp>
        <p:nvSpPr>
          <p:cNvPr id="3" name="Text Placeholder 2">
            <a:extLst>
              <a:ext uri="{FF2B5EF4-FFF2-40B4-BE49-F238E27FC236}">
                <a16:creationId xmlns:a16="http://schemas.microsoft.com/office/drawing/2014/main" id="{0EF36FC0-EDB5-C744-BCF4-6E2D04873FD4}"/>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226975253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What has Open Science to Do with Peer Review?"/>
          <p:cNvSpPr txBox="1">
            <a:spLocks noGrp="1"/>
          </p:cNvSpPr>
          <p:nvPr>
            <p:ph type="title"/>
          </p:nvPr>
        </p:nvSpPr>
        <p:spPr>
          <a:prstGeom prst="rect">
            <a:avLst/>
          </a:prstGeom>
        </p:spPr>
        <p:txBody>
          <a:bodyPr/>
          <a:lstStyle>
            <a:lvl1pPr defTabSz="868680">
              <a:defRPr sz="4180"/>
            </a:lvl1pPr>
          </a:lstStyle>
          <a:p>
            <a:r>
              <a:rPr dirty="0">
                <a:latin typeface="Roboto" pitchFamily="2" charset="0"/>
                <a:ea typeface="Roboto" pitchFamily="2" charset="0"/>
              </a:rPr>
              <a:t>What </a:t>
            </a:r>
            <a:r>
              <a:rPr lang="en-US" dirty="0">
                <a:latin typeface="Roboto" pitchFamily="2" charset="0"/>
                <a:ea typeface="Roboto" pitchFamily="2" charset="0"/>
              </a:rPr>
              <a:t>does</a:t>
            </a:r>
            <a:r>
              <a:rPr dirty="0">
                <a:latin typeface="Roboto" pitchFamily="2" charset="0"/>
                <a:ea typeface="Roboto" pitchFamily="2" charset="0"/>
              </a:rPr>
              <a:t> Open Science </a:t>
            </a:r>
            <a:r>
              <a:rPr lang="en-US" dirty="0">
                <a:latin typeface="Roboto" pitchFamily="2" charset="0"/>
                <a:ea typeface="Roboto" pitchFamily="2" charset="0"/>
              </a:rPr>
              <a:t>have </a:t>
            </a:r>
            <a:r>
              <a:rPr dirty="0">
                <a:latin typeface="Roboto" pitchFamily="2" charset="0"/>
                <a:ea typeface="Roboto" pitchFamily="2" charset="0"/>
              </a:rPr>
              <a:t>to </a:t>
            </a:r>
            <a:r>
              <a:rPr lang="en-US" dirty="0">
                <a:latin typeface="Roboto" pitchFamily="2" charset="0"/>
                <a:ea typeface="Roboto" pitchFamily="2" charset="0"/>
              </a:rPr>
              <a:t>d</a:t>
            </a:r>
            <a:r>
              <a:rPr dirty="0">
                <a:latin typeface="Roboto" pitchFamily="2" charset="0"/>
                <a:ea typeface="Roboto" pitchFamily="2" charset="0"/>
              </a:rPr>
              <a:t>o with </a:t>
            </a:r>
            <a:r>
              <a:rPr lang="en-US" dirty="0">
                <a:latin typeface="Roboto" pitchFamily="2" charset="0"/>
                <a:ea typeface="Roboto" pitchFamily="2" charset="0"/>
              </a:rPr>
              <a:t>P</a:t>
            </a:r>
            <a:r>
              <a:rPr dirty="0">
                <a:latin typeface="Roboto" pitchFamily="2" charset="0"/>
                <a:ea typeface="Roboto" pitchFamily="2" charset="0"/>
              </a:rPr>
              <a:t>eer </a:t>
            </a:r>
            <a:r>
              <a:rPr lang="en-US" dirty="0">
                <a:latin typeface="Roboto" pitchFamily="2" charset="0"/>
                <a:ea typeface="Roboto" pitchFamily="2" charset="0"/>
              </a:rPr>
              <a:t>R</a:t>
            </a:r>
            <a:r>
              <a:rPr dirty="0">
                <a:latin typeface="Roboto" pitchFamily="2" charset="0"/>
                <a:ea typeface="Roboto" pitchFamily="2" charset="0"/>
              </a:rPr>
              <a:t>eview?</a:t>
            </a:r>
          </a:p>
        </p:txBody>
      </p:sp>
      <p:sp>
        <p:nvSpPr>
          <p:cNvPr id="108" name="As a reviewer: Encourage the application of open science practices…"/>
          <p:cNvSpPr txBox="1">
            <a:spLocks noGrp="1"/>
          </p:cNvSpPr>
          <p:nvPr>
            <p:ph type="body" idx="1"/>
          </p:nvPr>
        </p:nvSpPr>
        <p:spPr>
          <a:prstGeom prst="rect">
            <a:avLst/>
          </a:prstGeom>
        </p:spPr>
        <p:txBody>
          <a:bodyPr>
            <a:normAutofit fontScale="92500" lnSpcReduction="10000"/>
          </a:bodyPr>
          <a:lstStyle/>
          <a:p>
            <a:pPr marL="374315" indent="-374315">
              <a:buFontTx/>
              <a:buAutoNum type="arabicPeriod"/>
            </a:pPr>
            <a:r>
              <a:rPr dirty="0">
                <a:latin typeface="Roboto" pitchFamily="2" charset="0"/>
                <a:ea typeface="Roboto" pitchFamily="2" charset="0"/>
              </a:rPr>
              <a:t>As a reviewer</a:t>
            </a:r>
            <a:endParaRPr lang="en-US" dirty="0">
              <a:latin typeface="Roboto" pitchFamily="2" charset="0"/>
              <a:ea typeface="Roboto" pitchFamily="2" charset="0"/>
            </a:endParaRPr>
          </a:p>
          <a:p>
            <a:pPr marL="952500" lvl="1" indent="-457200"/>
            <a:r>
              <a:rPr dirty="0">
                <a:latin typeface="Roboto" pitchFamily="2" charset="0"/>
                <a:ea typeface="Roboto" pitchFamily="2" charset="0"/>
              </a:rPr>
              <a:t>Encourage the application of open science practices</a:t>
            </a:r>
            <a:r>
              <a:rPr lang="en-US" dirty="0">
                <a:latin typeface="Roboto" pitchFamily="2" charset="0"/>
                <a:ea typeface="Roboto" pitchFamily="2" charset="0"/>
              </a:rPr>
              <a:t> </a:t>
            </a:r>
          </a:p>
          <a:p>
            <a:pPr marL="952500" lvl="1" indent="-457200"/>
            <a:r>
              <a:rPr lang="en-US" dirty="0">
                <a:latin typeface="Roboto" pitchFamily="2" charset="0"/>
                <a:ea typeface="Roboto" pitchFamily="2" charset="0"/>
              </a:rPr>
              <a:t>Get credit</a:t>
            </a:r>
            <a:endParaRPr dirty="0">
              <a:latin typeface="Roboto" pitchFamily="2" charset="0"/>
              <a:ea typeface="Roboto" pitchFamily="2" charset="0"/>
            </a:endParaRPr>
          </a:p>
          <a:p>
            <a:pPr marL="374315" indent="-374315">
              <a:buFontTx/>
              <a:buAutoNum type="arabicPeriod"/>
            </a:pPr>
            <a:r>
              <a:rPr dirty="0">
                <a:latin typeface="Roboto" pitchFamily="2" charset="0"/>
                <a:ea typeface="Roboto" pitchFamily="2" charset="0"/>
              </a:rPr>
              <a:t>As a ‘reviewed</a:t>
            </a:r>
            <a:r>
              <a:rPr lang="en-US" dirty="0">
                <a:latin typeface="Roboto" pitchFamily="2" charset="0"/>
                <a:ea typeface="Roboto" pitchFamily="2" charset="0"/>
              </a:rPr>
              <a:t>'</a:t>
            </a:r>
            <a:r>
              <a:rPr dirty="0">
                <a:latin typeface="Roboto" pitchFamily="2" charset="0"/>
                <a:ea typeface="Roboto" pitchFamily="2" charset="0"/>
              </a:rPr>
              <a:t> </a:t>
            </a:r>
            <a:endParaRPr lang="en-US" dirty="0">
              <a:latin typeface="Roboto" pitchFamily="2" charset="0"/>
              <a:ea typeface="Roboto" pitchFamily="2" charset="0"/>
            </a:endParaRPr>
          </a:p>
          <a:p>
            <a:pPr marL="952500" lvl="1" indent="-457200"/>
            <a:r>
              <a:rPr dirty="0">
                <a:latin typeface="Roboto" pitchFamily="2" charset="0"/>
                <a:ea typeface="Roboto" pitchFamily="2" charset="0"/>
              </a:rPr>
              <a:t>Get better reviews if it is ‘open’ who the review</a:t>
            </a:r>
            <a:r>
              <a:rPr lang="en-US" dirty="0">
                <a:latin typeface="Roboto" pitchFamily="2" charset="0"/>
                <a:ea typeface="Roboto" pitchFamily="2" charset="0"/>
              </a:rPr>
              <a:t>er is</a:t>
            </a:r>
            <a:r>
              <a:rPr dirty="0">
                <a:latin typeface="Roboto" pitchFamily="2" charset="0"/>
                <a:ea typeface="Roboto" pitchFamily="2" charset="0"/>
              </a:rPr>
              <a:t> </a:t>
            </a:r>
            <a:endParaRPr lang="en-US" dirty="0">
              <a:latin typeface="Roboto" pitchFamily="2" charset="0"/>
              <a:ea typeface="Roboto" pitchFamily="2" charset="0"/>
            </a:endParaRPr>
          </a:p>
          <a:p>
            <a:pPr marL="1463039" lvl="2" indent="-457200"/>
            <a:r>
              <a:rPr lang="en-US" dirty="0">
                <a:latin typeface="Roboto" pitchFamily="2" charset="0"/>
                <a:ea typeface="Roboto" pitchFamily="2" charset="0"/>
              </a:rPr>
              <a:t>Individual agendas..</a:t>
            </a:r>
          </a:p>
          <a:p>
            <a:pPr marL="952500" lvl="1" indent="-457200"/>
            <a:r>
              <a:rPr lang="en-US" dirty="0">
                <a:latin typeface="Roboto" pitchFamily="2" charset="0"/>
                <a:ea typeface="Roboto" pitchFamily="2" charset="0"/>
              </a:rPr>
              <a:t>Plus:</a:t>
            </a:r>
            <a:r>
              <a:rPr dirty="0">
                <a:latin typeface="Roboto" pitchFamily="2" charset="0"/>
                <a:ea typeface="Roboto" pitchFamily="2" charset="0"/>
              </a:rPr>
              <a:t> do better reviews yourself, because you can be held accountable</a:t>
            </a:r>
          </a:p>
          <a:p>
            <a:pPr marL="374315" indent="-374315">
              <a:buFontTx/>
              <a:buAutoNum type="arabicPeriod"/>
            </a:pPr>
            <a:endParaRPr dirty="0">
              <a:latin typeface="Roboto" pitchFamily="2" charset="0"/>
              <a:ea typeface="Roboto" pitchFamily="2" charset="0"/>
            </a:endParaRPr>
          </a:p>
          <a:p>
            <a:pPr marL="0" indent="0">
              <a:buSzTx/>
              <a:buFontTx/>
              <a:buNone/>
            </a:pPr>
            <a:r>
              <a:rPr dirty="0">
                <a:latin typeface="Roboto" pitchFamily="2" charset="0"/>
                <a:ea typeface="Roboto" pitchFamily="2" charset="0"/>
              </a:rPr>
              <a:t>… more about this now</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itle 1"/>
          <p:cNvSpPr txBox="1">
            <a:spLocks noGrp="1"/>
          </p:cNvSpPr>
          <p:nvPr>
            <p:ph type="title"/>
          </p:nvPr>
        </p:nvSpPr>
        <p:spPr>
          <a:xfrm>
            <a:off x="838200" y="2766219"/>
            <a:ext cx="10515600" cy="1325563"/>
          </a:xfrm>
          <a:prstGeom prst="rect">
            <a:avLst/>
          </a:prstGeom>
        </p:spPr>
        <p:txBody>
          <a:bodyPr/>
          <a:lstStyle/>
          <a:p>
            <a:r>
              <a:rPr dirty="0">
                <a:latin typeface="Roboto" pitchFamily="2" charset="0"/>
                <a:ea typeface="Roboto" pitchFamily="2" charset="0"/>
              </a:rPr>
              <a:t>4 Ways </a:t>
            </a:r>
            <a:r>
              <a:rPr lang="en-US" dirty="0">
                <a:latin typeface="Roboto" pitchFamily="2" charset="0"/>
                <a:ea typeface="Roboto" pitchFamily="2" charset="0"/>
              </a:rPr>
              <a:t>to ‘do’ o</a:t>
            </a:r>
            <a:r>
              <a:rPr dirty="0">
                <a:latin typeface="Roboto" pitchFamily="2" charset="0"/>
                <a:ea typeface="Roboto" pitchFamily="2" charset="0"/>
              </a:rPr>
              <a:t>pen </a:t>
            </a:r>
            <a:r>
              <a:rPr lang="en-US" dirty="0">
                <a:latin typeface="Roboto" pitchFamily="2" charset="0"/>
                <a:ea typeface="Roboto" pitchFamily="2" charset="0"/>
              </a:rPr>
              <a:t>p</a:t>
            </a:r>
            <a:r>
              <a:rPr dirty="0">
                <a:latin typeface="Roboto" pitchFamily="2" charset="0"/>
                <a:ea typeface="Roboto" pitchFamily="2" charset="0"/>
              </a:rPr>
              <a:t>eer </a:t>
            </a:r>
            <a:r>
              <a:rPr lang="en-US" dirty="0">
                <a:latin typeface="Roboto" pitchFamily="2" charset="0"/>
                <a:ea typeface="Roboto" pitchFamily="2" charset="0"/>
              </a:rPr>
              <a:t>r</a:t>
            </a:r>
            <a:r>
              <a:rPr dirty="0">
                <a:latin typeface="Roboto" pitchFamily="2" charset="0"/>
                <a:ea typeface="Roboto" pitchFamily="2" charset="0"/>
              </a:rPr>
              <a:t>eview</a:t>
            </a:r>
          </a:p>
        </p:txBody>
      </p:sp>
    </p:spTree>
    <p:extLst>
      <p:ext uri="{BB962C8B-B14F-4D97-AF65-F5344CB8AC3E}">
        <p14:creationId xmlns:p14="http://schemas.microsoft.com/office/powerpoint/2010/main" val="1144425537"/>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itle 1"/>
          <p:cNvSpPr txBox="1">
            <a:spLocks noGrp="1"/>
          </p:cNvSpPr>
          <p:nvPr>
            <p:ph type="title"/>
          </p:nvPr>
        </p:nvSpPr>
        <p:spPr>
          <a:prstGeom prst="rect">
            <a:avLst/>
          </a:prstGeom>
        </p:spPr>
        <p:txBody>
          <a:bodyPr/>
          <a:lstStyle/>
          <a:p>
            <a:pPr>
              <a:defRPr b="1"/>
            </a:pPr>
            <a:r>
              <a:rPr lang="en-US" dirty="0">
                <a:latin typeface="Roboto" pitchFamily="2" charset="0"/>
                <a:ea typeface="Roboto" pitchFamily="2" charset="0"/>
              </a:rPr>
              <a:t>1. Encourage open science as a reviewer!</a:t>
            </a:r>
          </a:p>
        </p:txBody>
      </p:sp>
      <p:sp>
        <p:nvSpPr>
          <p:cNvPr id="111" name="Content Placeholder 2"/>
          <p:cNvSpPr txBox="1">
            <a:spLocks noGrp="1"/>
          </p:cNvSpPr>
          <p:nvPr>
            <p:ph type="body" idx="1"/>
          </p:nvPr>
        </p:nvSpPr>
        <p:spPr>
          <a:prstGeom prst="rect">
            <a:avLst/>
          </a:prstGeom>
        </p:spPr>
        <p:txBody>
          <a:bodyPr/>
          <a:lstStyle/>
          <a:p>
            <a:r>
              <a:rPr dirty="0">
                <a:latin typeface="Roboto" pitchFamily="2" charset="0"/>
                <a:ea typeface="Roboto" pitchFamily="2" charset="0"/>
              </a:rPr>
              <a:t>Take into account transparency, such as, reporting of all scales and exclusion criteria</a:t>
            </a:r>
          </a:p>
          <a:p>
            <a:r>
              <a:rPr dirty="0">
                <a:latin typeface="Roboto" pitchFamily="2" charset="0"/>
                <a:ea typeface="Roboto" pitchFamily="2" charset="0"/>
              </a:rPr>
              <a:t>If pre-registration is available, look at it and elaborate </a:t>
            </a:r>
            <a:r>
              <a:rPr lang="en-US" dirty="0">
                <a:latin typeface="Roboto" pitchFamily="2" charset="0"/>
                <a:ea typeface="Roboto" pitchFamily="2" charset="0"/>
              </a:rPr>
              <a:t>on </a:t>
            </a:r>
            <a:r>
              <a:rPr dirty="0">
                <a:latin typeface="Roboto" pitchFamily="2" charset="0"/>
                <a:ea typeface="Roboto" pitchFamily="2" charset="0"/>
              </a:rPr>
              <a:t>how it differ</a:t>
            </a:r>
            <a:r>
              <a:rPr lang="en-US" dirty="0">
                <a:latin typeface="Roboto" pitchFamily="2" charset="0"/>
                <a:ea typeface="Roboto" pitchFamily="2" charset="0"/>
              </a:rPr>
              <a:t>s</a:t>
            </a:r>
            <a:r>
              <a:rPr dirty="0">
                <a:latin typeface="Roboto" pitchFamily="2" charset="0"/>
                <a:ea typeface="Roboto" pitchFamily="2" charset="0"/>
              </a:rPr>
              <a:t> from the paper</a:t>
            </a:r>
          </a:p>
          <a:p>
            <a:r>
              <a:rPr dirty="0">
                <a:latin typeface="Roboto" pitchFamily="2" charset="0"/>
                <a:ea typeface="Roboto" pitchFamily="2" charset="0"/>
              </a:rPr>
              <a:t>If there data and materials </a:t>
            </a:r>
            <a:r>
              <a:rPr lang="en-US" dirty="0">
                <a:latin typeface="Roboto" pitchFamily="2" charset="0"/>
                <a:ea typeface="Roboto" pitchFamily="2" charset="0"/>
              </a:rPr>
              <a:t>are </a:t>
            </a:r>
            <a:r>
              <a:rPr dirty="0">
                <a:latin typeface="Roboto" pitchFamily="2" charset="0"/>
                <a:ea typeface="Roboto" pitchFamily="2" charset="0"/>
              </a:rPr>
              <a:t>shared, look at it</a:t>
            </a:r>
          </a:p>
          <a:p>
            <a:r>
              <a:rPr dirty="0">
                <a:latin typeface="Roboto" pitchFamily="2" charset="0"/>
                <a:ea typeface="Roboto" pitchFamily="2" charset="0"/>
              </a:rPr>
              <a:t>Verify the responsible use of statistics</a:t>
            </a:r>
          </a:p>
          <a:p>
            <a:r>
              <a:rPr dirty="0">
                <a:latin typeface="Roboto" pitchFamily="2" charset="0"/>
                <a:ea typeface="Roboto" pitchFamily="2" charset="0"/>
              </a:rPr>
              <a:t>Make reference to these points in your review</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itle 1"/>
          <p:cNvSpPr txBox="1">
            <a:spLocks noGrp="1"/>
          </p:cNvSpPr>
          <p:nvPr>
            <p:ph type="title"/>
          </p:nvPr>
        </p:nvSpPr>
        <p:spPr>
          <a:prstGeom prst="rect">
            <a:avLst/>
          </a:prstGeom>
        </p:spPr>
        <p:txBody>
          <a:bodyPr/>
          <a:lstStyle/>
          <a:p>
            <a:pPr>
              <a:defRPr b="1"/>
            </a:pPr>
            <a:r>
              <a:rPr lang="en-US" dirty="0">
                <a:latin typeface="Roboto" pitchFamily="2" charset="0"/>
                <a:ea typeface="Roboto" pitchFamily="2" charset="0"/>
              </a:rPr>
              <a:t>1. Encourage open science as a reviewer!</a:t>
            </a:r>
          </a:p>
        </p:txBody>
      </p:sp>
      <p:sp>
        <p:nvSpPr>
          <p:cNvPr id="111" name="Content Placeholder 2"/>
          <p:cNvSpPr txBox="1">
            <a:spLocks noGrp="1"/>
          </p:cNvSpPr>
          <p:nvPr>
            <p:ph type="body" idx="1"/>
          </p:nvPr>
        </p:nvSpPr>
        <p:spPr>
          <a:prstGeom prst="rect">
            <a:avLst/>
          </a:prstGeom>
        </p:spPr>
        <p:txBody>
          <a:bodyPr/>
          <a:lstStyle/>
          <a:p>
            <a:pPr marL="0" indent="0" fontAlgn="base">
              <a:buNone/>
            </a:pPr>
            <a:r>
              <a:rPr lang="en-US" dirty="0">
                <a:latin typeface="Roboto" pitchFamily="2" charset="0"/>
                <a:ea typeface="Roboto" pitchFamily="2" charset="0"/>
              </a:rPr>
              <a:t>Data availability: I request that the authors add a statement to the paper confirming whether, for all experiments, they have reported all measures, conditions, data exclusions, and how they determined their sample sizes. The authors should, of course, add any additional text to ensure the statement is accurate. This is the standard reviewer disclosure request endorsed by the Center for Open Science [see</a:t>
            </a:r>
            <a:r>
              <a:rPr lang="en-US" dirty="0">
                <a:latin typeface="Roboto" pitchFamily="2" charset="0"/>
                <a:ea typeface="Roboto" pitchFamily="2" charset="0"/>
                <a:hlinkClick r:id="rId2"/>
              </a:rPr>
              <a:t> </a:t>
            </a:r>
            <a:r>
              <a:rPr lang="en-US" u="sng" dirty="0">
                <a:latin typeface="Roboto" pitchFamily="2" charset="0"/>
                <a:ea typeface="Roboto" pitchFamily="2" charset="0"/>
                <a:hlinkClick r:id="rId2"/>
              </a:rPr>
              <a:t>http://osf.io/hadz3</a:t>
            </a:r>
            <a:r>
              <a:rPr lang="en-US" dirty="0">
                <a:latin typeface="Roboto" pitchFamily="2" charset="0"/>
                <a:ea typeface="Roboto" pitchFamily="2" charset="0"/>
              </a:rPr>
              <a:t>]. I include this request it in every review. </a:t>
            </a:r>
          </a:p>
        </p:txBody>
      </p:sp>
    </p:spTree>
    <p:extLst>
      <p:ext uri="{BB962C8B-B14F-4D97-AF65-F5344CB8AC3E}">
        <p14:creationId xmlns:p14="http://schemas.microsoft.com/office/powerpoint/2010/main" val="2547949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itle 1"/>
          <p:cNvSpPr txBox="1">
            <a:spLocks noGrp="1"/>
          </p:cNvSpPr>
          <p:nvPr>
            <p:ph type="title"/>
          </p:nvPr>
        </p:nvSpPr>
        <p:spPr>
          <a:prstGeom prst="rect">
            <a:avLst/>
          </a:prstGeom>
        </p:spPr>
        <p:txBody>
          <a:bodyPr/>
          <a:lstStyle/>
          <a:p>
            <a:pPr>
              <a:defRPr b="1"/>
            </a:pPr>
            <a:r>
              <a:rPr lang="en-US" dirty="0">
                <a:latin typeface="Roboto" pitchFamily="2" charset="0"/>
                <a:ea typeface="Roboto" pitchFamily="2" charset="0"/>
              </a:rPr>
              <a:t>2. Sign reviews with your name</a:t>
            </a:r>
          </a:p>
        </p:txBody>
      </p:sp>
      <p:sp>
        <p:nvSpPr>
          <p:cNvPr id="114" name="Content Placeholder 2"/>
          <p:cNvSpPr txBox="1">
            <a:spLocks noGrp="1"/>
          </p:cNvSpPr>
          <p:nvPr>
            <p:ph type="body" idx="1"/>
          </p:nvPr>
        </p:nvSpPr>
        <p:spPr>
          <a:prstGeom prst="rect">
            <a:avLst/>
          </a:prstGeom>
        </p:spPr>
        <p:txBody>
          <a:bodyPr/>
          <a:lstStyle/>
          <a:p>
            <a:pPr marL="280736" indent="-280736">
              <a:buFontTx/>
            </a:pPr>
            <a:r>
              <a:rPr dirty="0">
                <a:latin typeface="Roboto" pitchFamily="2" charset="0"/>
                <a:ea typeface="Roboto" pitchFamily="2" charset="0"/>
              </a:rPr>
              <a:t>Example</a:t>
            </a:r>
            <a:r>
              <a:rPr lang="en-US" dirty="0">
                <a:latin typeface="Roboto" pitchFamily="2" charset="0"/>
                <a:ea typeface="Roboto" pitchFamily="2" charset="0"/>
              </a:rPr>
              <a:t>:</a:t>
            </a:r>
            <a:br>
              <a:rPr lang="en-US" dirty="0">
                <a:latin typeface="Roboto" pitchFamily="2" charset="0"/>
                <a:ea typeface="Roboto" pitchFamily="2" charset="0"/>
              </a:rPr>
            </a:br>
            <a:r>
              <a:rPr dirty="0">
                <a:latin typeface="Roboto" pitchFamily="2" charset="0"/>
                <a:ea typeface="Roboto" pitchFamily="2" charset="0"/>
              </a:rPr>
              <a:t>“I decline anonymity for this review - Isabelle van der </a:t>
            </a:r>
            <a:r>
              <a:rPr dirty="0" err="1">
                <a:latin typeface="Roboto" pitchFamily="2" charset="0"/>
                <a:ea typeface="Roboto" pitchFamily="2" charset="0"/>
              </a:rPr>
              <a:t>Vegt</a:t>
            </a:r>
            <a:r>
              <a:rPr dirty="0">
                <a:latin typeface="Roboto" pitchFamily="2" charset="0"/>
                <a:ea typeface="Roboto" pitchFamily="2" charset="0"/>
              </a:rPr>
              <a:t>”</a:t>
            </a:r>
          </a:p>
          <a:p>
            <a:pPr marL="280736" indent="-280736">
              <a:buFontTx/>
            </a:pPr>
            <a:r>
              <a:rPr dirty="0">
                <a:latin typeface="Roboto" pitchFamily="2" charset="0"/>
                <a:ea typeface="Roboto" pitchFamily="2" charset="0"/>
              </a:rPr>
              <a:t>What are the implications of doing this? </a:t>
            </a:r>
            <a:r>
              <a:rPr lang="en-US" dirty="0">
                <a:latin typeface="Roboto" pitchFamily="2" charset="0"/>
                <a:ea typeface="Roboto" pitchFamily="2" charset="0"/>
              </a:rPr>
              <a:t>...</a:t>
            </a:r>
            <a:endParaRPr dirty="0">
              <a:latin typeface="Roboto" pitchFamily="2" charset="0"/>
              <a:ea typeface="Roboto" pitchFamily="2" charset="0"/>
            </a:endParaRPr>
          </a:p>
          <a:p>
            <a:pPr marL="280736" indent="-280736">
              <a:buFontTx/>
            </a:pPr>
            <a:r>
              <a:rPr dirty="0">
                <a:latin typeface="Roboto" pitchFamily="2" charset="0"/>
                <a:ea typeface="Roboto" pitchFamily="2" charset="0"/>
              </a:rPr>
              <a:t>At the end of the day, this is a personal decision.</a:t>
            </a:r>
          </a:p>
          <a:p>
            <a:pPr marL="280736" indent="-280736">
              <a:buFontTx/>
            </a:pPr>
            <a:r>
              <a:rPr lang="en-US" dirty="0">
                <a:latin typeface="Roboto" pitchFamily="2" charset="0"/>
                <a:ea typeface="Roboto" pitchFamily="2" charset="0"/>
              </a:rPr>
              <a:t>E</a:t>
            </a:r>
            <a:r>
              <a:rPr dirty="0">
                <a:latin typeface="Roboto" pitchFamily="2" charset="0"/>
                <a:ea typeface="Roboto" pitchFamily="2" charset="0"/>
              </a:rPr>
              <a:t>ven if you don’t sign the review you can still encourage open science</a:t>
            </a:r>
            <a:r>
              <a:rPr lang="en-US" dirty="0">
                <a:latin typeface="Roboto" pitchFamily="2" charset="0"/>
                <a:ea typeface="Roboto" pitchFamily="2" charset="0"/>
              </a:rPr>
              <a:t> practices</a:t>
            </a:r>
            <a:endParaRPr dirty="0">
              <a:latin typeface="Roboto" pitchFamily="2" charset="0"/>
              <a:ea typeface="Roboto" pitchFamily="2" charset="0"/>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title"/>
          </p:nvPr>
        </p:nvSpPr>
        <p:spPr>
          <a:prstGeom prst="rect">
            <a:avLst/>
          </a:prstGeom>
        </p:spPr>
        <p:txBody>
          <a:bodyPr/>
          <a:lstStyle/>
          <a:p>
            <a:pPr>
              <a:defRPr b="1"/>
            </a:pPr>
            <a:r>
              <a:rPr lang="en-US" dirty="0">
                <a:latin typeface="Roboto" pitchFamily="2" charset="0"/>
                <a:ea typeface="Roboto" pitchFamily="2" charset="0"/>
              </a:rPr>
              <a:t>3. Add an open peer review oath to reviews</a:t>
            </a:r>
          </a:p>
        </p:txBody>
      </p:sp>
      <p:sp>
        <p:nvSpPr>
          <p:cNvPr id="117" name="Content Placeholder 2"/>
          <p:cNvSpPr txBox="1">
            <a:spLocks noGrp="1"/>
          </p:cNvSpPr>
          <p:nvPr>
            <p:ph type="body" idx="1"/>
          </p:nvPr>
        </p:nvSpPr>
        <p:spPr>
          <a:prstGeom prst="rect">
            <a:avLst/>
          </a:prstGeom>
        </p:spPr>
        <p:txBody>
          <a:bodyPr>
            <a:normAutofit/>
          </a:bodyPr>
          <a:lstStyle/>
          <a:p>
            <a:pPr marL="280736" indent="-280736">
              <a:buFontTx/>
            </a:pPr>
            <a:r>
              <a:rPr lang="en-US" dirty="0" err="1">
                <a:latin typeface="Roboto" pitchFamily="2" charset="0"/>
                <a:ea typeface="Roboto" pitchFamily="2" charset="0"/>
              </a:rPr>
              <a:t>Formalisation</a:t>
            </a:r>
            <a:r>
              <a:rPr lang="en-US" dirty="0">
                <a:latin typeface="Roboto" pitchFamily="2" charset="0"/>
                <a:ea typeface="Roboto" pitchFamily="2" charset="0"/>
              </a:rPr>
              <a:t> of the previous</a:t>
            </a:r>
          </a:p>
          <a:p>
            <a:pPr marL="280736" indent="-280736">
              <a:buFontTx/>
            </a:pPr>
            <a:r>
              <a:rPr dirty="0">
                <a:latin typeface="Roboto" pitchFamily="2" charset="0"/>
                <a:ea typeface="Roboto" pitchFamily="2" charset="0"/>
              </a:rPr>
              <a:t>Short declarations at the beginning of your review.</a:t>
            </a:r>
          </a:p>
          <a:p>
            <a:pPr marL="0" indent="0" defTabSz="457200">
              <a:lnSpc>
                <a:spcPct val="100000"/>
              </a:lnSpc>
              <a:spcBef>
                <a:spcPts val="0"/>
              </a:spcBef>
              <a:buSzTx/>
              <a:buFontTx/>
              <a:buNone/>
              <a:defRPr sz="1600">
                <a:solidFill>
                  <a:srgbClr val="333333"/>
                </a:solidFill>
                <a:latin typeface="+mn-lt"/>
                <a:ea typeface="+mn-ea"/>
                <a:cs typeface="+mn-cs"/>
                <a:sym typeface="Helvetica"/>
              </a:defRPr>
            </a:pPr>
            <a:endParaRPr dirty="0">
              <a:latin typeface="Roboto" pitchFamily="2" charset="0"/>
              <a:ea typeface="Roboto" pitchFamily="2" charset="0"/>
            </a:endParaRPr>
          </a:p>
          <a:p>
            <a:pPr marL="0" indent="0" defTabSz="457200">
              <a:lnSpc>
                <a:spcPct val="100000"/>
              </a:lnSpc>
              <a:spcBef>
                <a:spcPts val="0"/>
              </a:spcBef>
              <a:buSzTx/>
              <a:buFontTx/>
              <a:buNone/>
              <a:defRPr sz="1600">
                <a:solidFill>
                  <a:srgbClr val="333333"/>
                </a:solidFill>
                <a:latin typeface="+mn-lt"/>
                <a:ea typeface="+mn-ea"/>
                <a:cs typeface="+mn-cs"/>
                <a:sym typeface="Helvetica"/>
              </a:defRPr>
            </a:pPr>
            <a:endParaRPr dirty="0">
              <a:latin typeface="Roboto" pitchFamily="2" charset="0"/>
              <a:ea typeface="Roboto" pitchFamily="2" charset="0"/>
            </a:endParaRPr>
          </a:p>
          <a:p>
            <a:pPr marL="0" indent="0" defTabSz="457200">
              <a:lnSpc>
                <a:spcPct val="100000"/>
              </a:lnSpc>
              <a:spcBef>
                <a:spcPts val="0"/>
              </a:spcBef>
              <a:buSzTx/>
              <a:buFontTx/>
              <a:buNone/>
              <a:defRPr sz="1800">
                <a:solidFill>
                  <a:srgbClr val="333333"/>
                </a:solidFill>
                <a:latin typeface="+mn-lt"/>
                <a:ea typeface="+mn-ea"/>
                <a:cs typeface="+mn-cs"/>
                <a:sym typeface="Helvetica"/>
              </a:defRPr>
            </a:pPr>
            <a:r>
              <a:rPr sz="2400" dirty="0">
                <a:latin typeface="Roboto" pitchFamily="2" charset="0"/>
                <a:ea typeface="Roboto" pitchFamily="2" charset="0"/>
              </a:rPr>
              <a:t>Open peer review oath</a:t>
            </a:r>
            <a:r>
              <a:rPr lang="en-US" sz="2400" dirty="0">
                <a:latin typeface="Roboto" pitchFamily="2" charset="0"/>
                <a:ea typeface="Roboto" pitchFamily="2" charset="0"/>
              </a:rPr>
              <a:t>:</a:t>
            </a:r>
            <a:endParaRPr sz="2400" dirty="0">
              <a:latin typeface="Roboto" pitchFamily="2" charset="0"/>
              <a:ea typeface="Roboto" pitchFamily="2" charset="0"/>
            </a:endParaRPr>
          </a:p>
          <a:p>
            <a:pPr marL="0" indent="0" defTabSz="457200">
              <a:lnSpc>
                <a:spcPct val="100000"/>
              </a:lnSpc>
              <a:spcBef>
                <a:spcPts val="0"/>
              </a:spcBef>
              <a:buSzTx/>
              <a:buFontTx/>
              <a:buNone/>
              <a:defRPr sz="1800">
                <a:solidFill>
                  <a:srgbClr val="333333"/>
                </a:solidFill>
                <a:latin typeface="+mn-lt"/>
                <a:ea typeface="+mn-ea"/>
                <a:cs typeface="+mn-cs"/>
                <a:sym typeface="Helvetica"/>
              </a:defRPr>
            </a:pPr>
            <a:r>
              <a:rPr sz="2400" b="1" dirty="0">
                <a:latin typeface="Roboto" pitchFamily="2" charset="0"/>
                <a:ea typeface="Roboto" pitchFamily="2" charset="0"/>
              </a:rPr>
              <a:t>Principle 1:</a:t>
            </a:r>
            <a:r>
              <a:rPr sz="2400" dirty="0">
                <a:latin typeface="Roboto" pitchFamily="2" charset="0"/>
                <a:ea typeface="Roboto" pitchFamily="2" charset="0"/>
              </a:rPr>
              <a:t> I will sign my name to my review</a:t>
            </a:r>
          </a:p>
          <a:p>
            <a:pPr marL="0" indent="0" defTabSz="457200">
              <a:lnSpc>
                <a:spcPct val="100000"/>
              </a:lnSpc>
              <a:spcBef>
                <a:spcPts val="0"/>
              </a:spcBef>
              <a:buSzTx/>
              <a:buFontTx/>
              <a:buNone/>
              <a:defRPr sz="1800">
                <a:solidFill>
                  <a:srgbClr val="333333"/>
                </a:solidFill>
                <a:latin typeface="+mn-lt"/>
                <a:ea typeface="+mn-ea"/>
                <a:cs typeface="+mn-cs"/>
                <a:sym typeface="Helvetica"/>
              </a:defRPr>
            </a:pPr>
            <a:r>
              <a:rPr sz="2400" b="1" dirty="0">
                <a:latin typeface="Roboto" pitchFamily="2" charset="0"/>
                <a:ea typeface="Roboto" pitchFamily="2" charset="0"/>
              </a:rPr>
              <a:t>Principle 2:</a:t>
            </a:r>
            <a:r>
              <a:rPr sz="2400" dirty="0">
                <a:latin typeface="Roboto" pitchFamily="2" charset="0"/>
                <a:ea typeface="Roboto" pitchFamily="2" charset="0"/>
              </a:rPr>
              <a:t> I will review with integrity</a:t>
            </a:r>
          </a:p>
          <a:p>
            <a:pPr marL="0" indent="0" defTabSz="457200">
              <a:lnSpc>
                <a:spcPct val="100000"/>
              </a:lnSpc>
              <a:spcBef>
                <a:spcPts val="0"/>
              </a:spcBef>
              <a:buSzTx/>
              <a:buFontTx/>
              <a:buNone/>
              <a:defRPr sz="1800">
                <a:solidFill>
                  <a:srgbClr val="333333"/>
                </a:solidFill>
                <a:latin typeface="+mn-lt"/>
                <a:ea typeface="+mn-ea"/>
                <a:cs typeface="+mn-cs"/>
                <a:sym typeface="Helvetica"/>
              </a:defRPr>
            </a:pPr>
            <a:r>
              <a:rPr sz="2400" b="1" dirty="0">
                <a:latin typeface="Roboto" pitchFamily="2" charset="0"/>
                <a:ea typeface="Roboto" pitchFamily="2" charset="0"/>
              </a:rPr>
              <a:t>Principle 3:</a:t>
            </a:r>
            <a:r>
              <a:rPr sz="2400" dirty="0">
                <a:latin typeface="Roboto" pitchFamily="2" charset="0"/>
                <a:ea typeface="Roboto" pitchFamily="2" charset="0"/>
              </a:rPr>
              <a:t> I will treat the review as a discourse with you; in particular, I will provide constructive criticism</a:t>
            </a:r>
          </a:p>
          <a:p>
            <a:pPr marL="0" indent="0" defTabSz="457200">
              <a:lnSpc>
                <a:spcPct val="100000"/>
              </a:lnSpc>
              <a:spcBef>
                <a:spcPts val="0"/>
              </a:spcBef>
              <a:buSzTx/>
              <a:buFontTx/>
              <a:buNone/>
              <a:defRPr sz="1800">
                <a:solidFill>
                  <a:srgbClr val="333333"/>
                </a:solidFill>
                <a:latin typeface="+mn-lt"/>
                <a:ea typeface="+mn-ea"/>
                <a:cs typeface="+mn-cs"/>
                <a:sym typeface="Helvetica"/>
              </a:defRPr>
            </a:pPr>
            <a:r>
              <a:rPr sz="2400" b="1" dirty="0">
                <a:latin typeface="Roboto" pitchFamily="2" charset="0"/>
                <a:ea typeface="Roboto" pitchFamily="2" charset="0"/>
              </a:rPr>
              <a:t>Principle 4:</a:t>
            </a:r>
            <a:r>
              <a:rPr sz="2400" dirty="0">
                <a:latin typeface="Roboto" pitchFamily="2" charset="0"/>
                <a:ea typeface="Roboto" pitchFamily="2" charset="0"/>
              </a:rPr>
              <a:t> I will be an ambassador for the practice of open science</a:t>
            </a:r>
            <a:endParaRPr lang="en-US" sz="2400" dirty="0">
              <a:latin typeface="Roboto" pitchFamily="2" charset="0"/>
              <a:ea typeface="Roboto" pitchFamily="2" charset="0"/>
            </a:endParaRPr>
          </a:p>
          <a:p>
            <a:pPr marL="0" indent="0" defTabSz="457200">
              <a:lnSpc>
                <a:spcPct val="100000"/>
              </a:lnSpc>
              <a:spcBef>
                <a:spcPts val="0"/>
              </a:spcBef>
              <a:buSzTx/>
              <a:buFontTx/>
              <a:buNone/>
              <a:defRPr sz="1800">
                <a:solidFill>
                  <a:srgbClr val="333333"/>
                </a:solidFill>
                <a:latin typeface="+mn-lt"/>
                <a:ea typeface="+mn-ea"/>
                <a:cs typeface="+mn-cs"/>
                <a:sym typeface="Helvetica"/>
              </a:defRPr>
            </a:pPr>
            <a:endParaRPr lang="en-US" sz="2400" dirty="0">
              <a:latin typeface="Roboto" pitchFamily="2" charset="0"/>
              <a:ea typeface="Roboto" pitchFamily="2" charset="0"/>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CDD2913-2E1D-6C49-ACE8-F1FC6FA8BC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6681" y="200994"/>
            <a:ext cx="9707115" cy="6021575"/>
          </a:xfrm>
          <a:prstGeom prst="rect">
            <a:avLst/>
          </a:prstGeom>
        </p:spPr>
      </p:pic>
      <p:sp>
        <p:nvSpPr>
          <p:cNvPr id="6" name="TextBox 5">
            <a:extLst>
              <a:ext uri="{FF2B5EF4-FFF2-40B4-BE49-F238E27FC236}">
                <a16:creationId xmlns:a16="http://schemas.microsoft.com/office/drawing/2014/main" id="{43DEC95A-2B68-0046-96DC-FC53377F7830}"/>
              </a:ext>
            </a:extLst>
          </p:cNvPr>
          <p:cNvSpPr txBox="1"/>
          <p:nvPr/>
        </p:nvSpPr>
        <p:spPr>
          <a:xfrm>
            <a:off x="3126759" y="6369804"/>
            <a:ext cx="5938483"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en-US" sz="2400" u="sng" dirty="0">
                <a:solidFill>
                  <a:schemeClr val="tx1"/>
                </a:solidFill>
                <a:latin typeface="Roboto" pitchFamily="2" charset="0"/>
                <a:ea typeface="Roboto" pitchFamily="2" charset="0"/>
                <a:hlinkClick r:id="rId3">
                  <a:extLst>
                    <a:ext uri="{A12FA001-AC4F-418D-AE19-62706E023703}">
                      <ahyp:hlinkClr xmlns:ahyp="http://schemas.microsoft.com/office/drawing/2018/hyperlinkcolor" val="tx"/>
                    </a:ext>
                  </a:extLst>
                </a:hlinkClick>
              </a:rPr>
              <a:t>https://f1000research.com/articles/3-271</a:t>
            </a:r>
            <a:endParaRPr kumimoji="0" lang="en-GB" sz="2400" b="0" i="0" u="sng" strike="noStrike" cap="none" spc="0" normalizeH="0" baseline="0" dirty="0">
              <a:ln>
                <a:noFill/>
              </a:ln>
              <a:solidFill>
                <a:schemeClr val="tx1"/>
              </a:solidFill>
              <a:effectLst/>
              <a:uFillTx/>
              <a:latin typeface="Roboto" pitchFamily="2" charset="0"/>
              <a:ea typeface="Roboto" pitchFamily="2" charset="0"/>
              <a:sym typeface="Calibri"/>
            </a:endParaRPr>
          </a:p>
        </p:txBody>
      </p:sp>
    </p:spTree>
    <p:extLst>
      <p:ext uri="{BB962C8B-B14F-4D97-AF65-F5344CB8AC3E}">
        <p14:creationId xmlns:p14="http://schemas.microsoft.com/office/powerpoint/2010/main" val="2069527767"/>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Title 1"/>
          <p:cNvSpPr txBox="1">
            <a:spLocks noGrp="1"/>
          </p:cNvSpPr>
          <p:nvPr>
            <p:ph type="title"/>
          </p:nvPr>
        </p:nvSpPr>
        <p:spPr>
          <a:prstGeom prst="rect">
            <a:avLst/>
          </a:prstGeom>
        </p:spPr>
        <p:txBody>
          <a:bodyPr/>
          <a:lstStyle/>
          <a:p>
            <a:pPr>
              <a:defRPr b="1"/>
            </a:pPr>
            <a:r>
              <a:rPr lang="en-US" dirty="0">
                <a:latin typeface="Roboto" pitchFamily="2" charset="0"/>
                <a:ea typeface="Roboto" pitchFamily="2" charset="0"/>
              </a:rPr>
              <a:t>4. Only review for open access outlets and explain your decision to editors</a:t>
            </a:r>
          </a:p>
        </p:txBody>
      </p:sp>
      <p:sp>
        <p:nvSpPr>
          <p:cNvPr id="120" name="Content Placeholder 2"/>
          <p:cNvSpPr txBox="1">
            <a:spLocks noGrp="1"/>
          </p:cNvSpPr>
          <p:nvPr>
            <p:ph type="body" idx="1"/>
          </p:nvPr>
        </p:nvSpPr>
        <p:spPr>
          <a:prstGeom prst="rect">
            <a:avLst/>
          </a:prstGeom>
        </p:spPr>
        <p:txBody>
          <a:bodyPr/>
          <a:lstStyle/>
          <a:p>
            <a:pPr marL="280736" indent="-280736">
              <a:buFontTx/>
            </a:pPr>
            <a:r>
              <a:rPr dirty="0">
                <a:latin typeface="Roboto" pitchFamily="2" charset="0"/>
                <a:ea typeface="Roboto" pitchFamily="2" charset="0"/>
              </a:rPr>
              <a:t>Might convince editors to promote their journal as open access</a:t>
            </a:r>
          </a:p>
          <a:p>
            <a:pPr marL="280736" indent="-280736">
              <a:buFontTx/>
            </a:pPr>
            <a:r>
              <a:rPr dirty="0">
                <a:latin typeface="Roboto" pitchFamily="2" charset="0"/>
                <a:ea typeface="Roboto" pitchFamily="2" charset="0"/>
              </a:rPr>
              <a:t>However, the whole academic publishing system relies on voluntary peer revie</a:t>
            </a:r>
            <a:r>
              <a:rPr lang="en-US" dirty="0">
                <a:latin typeface="Roboto" pitchFamily="2" charset="0"/>
                <a:ea typeface="Roboto" pitchFamily="2" charset="0"/>
              </a:rPr>
              <a:t>w: </a:t>
            </a:r>
            <a:r>
              <a:rPr dirty="0">
                <a:latin typeface="Roboto" pitchFamily="2" charset="0"/>
                <a:ea typeface="Roboto" pitchFamily="2" charset="0"/>
              </a:rPr>
              <a:t> more practical to take the previous steps</a:t>
            </a:r>
            <a:r>
              <a:rPr lang="en-US" dirty="0">
                <a:latin typeface="Roboto" pitchFamily="2" charset="0"/>
                <a:ea typeface="Roboto" pitchFamily="2" charset="0"/>
              </a:rPr>
              <a:t>? </a:t>
            </a:r>
            <a:endParaRPr dirty="0">
              <a:latin typeface="Roboto" pitchFamily="2" charset="0"/>
              <a:ea typeface="Roboto" pitchFamily="2" charset="0"/>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79300-5D71-294D-8F91-C3CE2D76649D}"/>
              </a:ext>
            </a:extLst>
          </p:cNvPr>
          <p:cNvSpPr>
            <a:spLocks noGrp="1"/>
          </p:cNvSpPr>
          <p:nvPr>
            <p:ph type="title"/>
          </p:nvPr>
        </p:nvSpPr>
        <p:spPr/>
        <p:txBody>
          <a:bodyPr/>
          <a:lstStyle/>
          <a:p>
            <a:pPr algn="ctr"/>
            <a:r>
              <a:rPr lang="en-GB" dirty="0">
                <a:latin typeface="Roboto" pitchFamily="2" charset="0"/>
                <a:ea typeface="Roboto" pitchFamily="2" charset="0"/>
              </a:rPr>
              <a:t>JDI Open	</a:t>
            </a:r>
          </a:p>
        </p:txBody>
      </p:sp>
      <p:sp>
        <p:nvSpPr>
          <p:cNvPr id="3" name="Text Placeholder 2">
            <a:extLst>
              <a:ext uri="{FF2B5EF4-FFF2-40B4-BE49-F238E27FC236}">
                <a16:creationId xmlns:a16="http://schemas.microsoft.com/office/drawing/2014/main" id="{C9A7D32C-0B79-034B-ACC2-562E57ADFA8B}"/>
              </a:ext>
            </a:extLst>
          </p:cNvPr>
          <p:cNvSpPr>
            <a:spLocks noGrp="1"/>
          </p:cNvSpPr>
          <p:nvPr>
            <p:ph type="body" idx="1"/>
          </p:nvPr>
        </p:nvSpPr>
        <p:spPr/>
        <p:txBody>
          <a:bodyPr>
            <a:normAutofit/>
          </a:bodyPr>
          <a:lstStyle/>
          <a:p>
            <a:r>
              <a:rPr lang="en-GB" sz="3200" dirty="0">
                <a:latin typeface="Roboto" pitchFamily="2" charset="0"/>
                <a:ea typeface="Roboto" pitchFamily="2" charset="0"/>
              </a:rPr>
              <a:t>Bi-weekly seminars on (the implementation of) </a:t>
            </a:r>
            <a:br>
              <a:rPr lang="en-GB" sz="3200" dirty="0">
                <a:latin typeface="Roboto" pitchFamily="2" charset="0"/>
                <a:ea typeface="Roboto" pitchFamily="2" charset="0"/>
              </a:rPr>
            </a:br>
            <a:r>
              <a:rPr lang="en-GB" sz="3200" dirty="0">
                <a:latin typeface="Roboto" pitchFamily="2" charset="0"/>
                <a:ea typeface="Roboto" pitchFamily="2" charset="0"/>
              </a:rPr>
              <a:t>open science practices</a:t>
            </a:r>
          </a:p>
          <a:p>
            <a:r>
              <a:rPr lang="en-GB" sz="3200" dirty="0">
                <a:latin typeface="Roboto" pitchFamily="2" charset="0"/>
                <a:ea typeface="Roboto" pitchFamily="2" charset="0"/>
              </a:rPr>
              <a:t>20-30 minutes followed by discussion </a:t>
            </a:r>
          </a:p>
          <a:p>
            <a:r>
              <a:rPr lang="en-GB" sz="3200" dirty="0">
                <a:latin typeface="Roboto" pitchFamily="2" charset="0"/>
                <a:ea typeface="Roboto" pitchFamily="2" charset="0"/>
              </a:rPr>
              <a:t>@</a:t>
            </a:r>
            <a:r>
              <a:rPr lang="en-GB" sz="3200" dirty="0" err="1">
                <a:latin typeface="Roboto" pitchFamily="2" charset="0"/>
                <a:ea typeface="Roboto" pitchFamily="2" charset="0"/>
              </a:rPr>
              <a:t>JDI_Open</a:t>
            </a:r>
            <a:r>
              <a:rPr lang="en-GB" sz="3200" dirty="0">
                <a:latin typeface="Roboto" pitchFamily="2" charset="0"/>
                <a:ea typeface="Roboto" pitchFamily="2" charset="0"/>
              </a:rPr>
              <a:t> &amp; </a:t>
            </a:r>
            <a:r>
              <a:rPr lang="en-GB" sz="3200" dirty="0" err="1">
                <a:latin typeface="Roboto" pitchFamily="2" charset="0"/>
                <a:ea typeface="Roboto" pitchFamily="2" charset="0"/>
              </a:rPr>
              <a:t>jdiopen.github.io</a:t>
            </a:r>
            <a:r>
              <a:rPr lang="en-GB" sz="3200" dirty="0">
                <a:latin typeface="Roboto" pitchFamily="2" charset="0"/>
                <a:ea typeface="Roboto" pitchFamily="2" charset="0"/>
              </a:rPr>
              <a:t> </a:t>
            </a:r>
          </a:p>
          <a:p>
            <a:endParaRPr lang="en-GB" sz="3200" dirty="0">
              <a:latin typeface="Roboto" pitchFamily="2" charset="0"/>
              <a:ea typeface="Roboto" pitchFamily="2" charset="0"/>
            </a:endParaRPr>
          </a:p>
          <a:p>
            <a:endParaRPr lang="en-GB" sz="3200" dirty="0">
              <a:latin typeface="Roboto" pitchFamily="2" charset="0"/>
              <a:ea typeface="Roboto" pitchFamily="2" charset="0"/>
            </a:endParaRPr>
          </a:p>
          <a:p>
            <a:endParaRPr lang="en-GB" sz="3200" dirty="0">
              <a:latin typeface="Roboto" pitchFamily="2" charset="0"/>
              <a:ea typeface="Roboto" pitchFamily="2" charset="0"/>
            </a:endParaRPr>
          </a:p>
        </p:txBody>
      </p:sp>
    </p:spTree>
    <p:extLst>
      <p:ext uri="{BB962C8B-B14F-4D97-AF65-F5344CB8AC3E}">
        <p14:creationId xmlns:p14="http://schemas.microsoft.com/office/powerpoint/2010/main" val="459885955"/>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C85D560-3835-8740-AF48-64336ACA6290}"/>
              </a:ext>
            </a:extLst>
          </p:cNvPr>
          <p:cNvPicPr>
            <a:picLocks noChangeAspect="1"/>
          </p:cNvPicPr>
          <p:nvPr/>
        </p:nvPicPr>
        <p:blipFill>
          <a:blip r:embed="rId2"/>
          <a:stretch>
            <a:fillRect/>
          </a:stretch>
        </p:blipFill>
        <p:spPr>
          <a:xfrm>
            <a:off x="438149" y="171450"/>
            <a:ext cx="8105775" cy="6079331"/>
          </a:xfrm>
          <a:prstGeom prst="rect">
            <a:avLst/>
          </a:prstGeom>
        </p:spPr>
      </p:pic>
      <p:pic>
        <p:nvPicPr>
          <p:cNvPr id="5" name="Picture 4">
            <a:extLst>
              <a:ext uri="{FF2B5EF4-FFF2-40B4-BE49-F238E27FC236}">
                <a16:creationId xmlns:a16="http://schemas.microsoft.com/office/drawing/2014/main" id="{D95CE210-6AEB-BF4A-B5B0-D18C0BF2925E}"/>
              </a:ext>
            </a:extLst>
          </p:cNvPr>
          <p:cNvPicPr>
            <a:picLocks noChangeAspect="1"/>
          </p:cNvPicPr>
          <p:nvPr/>
        </p:nvPicPr>
        <p:blipFill>
          <a:blip r:embed="rId3"/>
          <a:stretch>
            <a:fillRect/>
          </a:stretch>
        </p:blipFill>
        <p:spPr>
          <a:xfrm>
            <a:off x="8906487" y="2171700"/>
            <a:ext cx="2971187" cy="2886075"/>
          </a:xfrm>
          <a:prstGeom prst="rect">
            <a:avLst/>
          </a:prstGeom>
        </p:spPr>
      </p:pic>
    </p:spTree>
    <p:extLst>
      <p:ext uri="{BB962C8B-B14F-4D97-AF65-F5344CB8AC3E}">
        <p14:creationId xmlns:p14="http://schemas.microsoft.com/office/powerpoint/2010/main" val="198850581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Title 1"/>
          <p:cNvSpPr txBox="1">
            <a:spLocks noGrp="1"/>
          </p:cNvSpPr>
          <p:nvPr>
            <p:ph type="title"/>
          </p:nvPr>
        </p:nvSpPr>
        <p:spPr>
          <a:xfrm>
            <a:off x="831850" y="1709738"/>
            <a:ext cx="10515600" cy="2852738"/>
          </a:xfrm>
          <a:prstGeom prst="rect">
            <a:avLst/>
          </a:prstGeom>
        </p:spPr>
        <p:txBody>
          <a:bodyPr anchor="ctr"/>
          <a:lstStyle/>
          <a:p>
            <a:r>
              <a:rPr dirty="0"/>
              <a:t>Other ideas?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B8BBC-152B-B245-81B5-63B821EAE74E}"/>
              </a:ext>
            </a:extLst>
          </p:cNvPr>
          <p:cNvSpPr>
            <a:spLocks noGrp="1"/>
          </p:cNvSpPr>
          <p:nvPr>
            <p:ph type="title"/>
          </p:nvPr>
        </p:nvSpPr>
        <p:spPr/>
        <p:txBody>
          <a:bodyPr>
            <a:normAutofit/>
          </a:bodyPr>
          <a:lstStyle/>
          <a:p>
            <a:pPr algn="ctr"/>
            <a:r>
              <a:rPr lang="en-GB" dirty="0">
                <a:latin typeface="Roboto" pitchFamily="2" charset="0"/>
                <a:ea typeface="Roboto" pitchFamily="2" charset="0"/>
              </a:rPr>
              <a:t>Open Science</a:t>
            </a:r>
          </a:p>
        </p:txBody>
      </p:sp>
      <p:sp>
        <p:nvSpPr>
          <p:cNvPr id="3" name="Text Placeholder 2">
            <a:extLst>
              <a:ext uri="{FF2B5EF4-FFF2-40B4-BE49-F238E27FC236}">
                <a16:creationId xmlns:a16="http://schemas.microsoft.com/office/drawing/2014/main" id="{BD8630E0-76F4-8F41-998E-1314DEE5BBCA}"/>
              </a:ext>
            </a:extLst>
          </p:cNvPr>
          <p:cNvSpPr>
            <a:spLocks noGrp="1"/>
          </p:cNvSpPr>
          <p:nvPr>
            <p:ph type="body" idx="1"/>
          </p:nvPr>
        </p:nvSpPr>
        <p:spPr/>
        <p:txBody>
          <a:bodyPr>
            <a:normAutofit/>
          </a:bodyPr>
          <a:lstStyle/>
          <a:p>
            <a:pPr marL="0" indent="0">
              <a:buNone/>
            </a:pPr>
            <a:r>
              <a:rPr lang="en-US" sz="3200" dirty="0">
                <a:latin typeface="Roboto" pitchFamily="2" charset="0"/>
                <a:ea typeface="Roboto" pitchFamily="2" charset="0"/>
              </a:rPr>
              <a:t>… practices and activities that make scientific </a:t>
            </a:r>
            <a:r>
              <a:rPr lang="en-US" sz="3200" dirty="0" err="1">
                <a:latin typeface="Roboto" pitchFamily="2" charset="0"/>
                <a:ea typeface="Roboto" pitchFamily="2" charset="0"/>
              </a:rPr>
              <a:t>endeavours</a:t>
            </a:r>
            <a:r>
              <a:rPr lang="en-US" sz="3200" dirty="0">
                <a:latin typeface="Roboto" pitchFamily="2" charset="0"/>
                <a:ea typeface="Roboto" pitchFamily="2" charset="0"/>
              </a:rPr>
              <a:t> more </a:t>
            </a:r>
            <a:r>
              <a:rPr lang="en-US" sz="3200" b="1" dirty="0">
                <a:latin typeface="Roboto" pitchFamily="2" charset="0"/>
                <a:ea typeface="Roboto" pitchFamily="2" charset="0"/>
              </a:rPr>
              <a:t>transparent</a:t>
            </a:r>
            <a:r>
              <a:rPr lang="en-US" sz="3200" dirty="0">
                <a:latin typeface="Roboto" pitchFamily="2" charset="0"/>
                <a:ea typeface="Roboto" pitchFamily="2" charset="0"/>
              </a:rPr>
              <a:t> and inclusive by increasing the availability of information that allows others to </a:t>
            </a:r>
            <a:r>
              <a:rPr lang="en-US" sz="3200" b="1" dirty="0">
                <a:latin typeface="Roboto" pitchFamily="2" charset="0"/>
                <a:ea typeface="Roboto" pitchFamily="2" charset="0"/>
              </a:rPr>
              <a:t>evaluate</a:t>
            </a:r>
            <a:r>
              <a:rPr lang="en-US" sz="3200" dirty="0">
                <a:latin typeface="Roboto" pitchFamily="2" charset="0"/>
                <a:ea typeface="Roboto" pitchFamily="2" charset="0"/>
              </a:rPr>
              <a:t> and use the research</a:t>
            </a:r>
          </a:p>
          <a:p>
            <a:endParaRPr lang="en-GB" sz="3200" dirty="0">
              <a:latin typeface="Roboto" pitchFamily="2" charset="0"/>
              <a:ea typeface="Roboto" pitchFamily="2" charset="0"/>
            </a:endParaRPr>
          </a:p>
        </p:txBody>
      </p:sp>
    </p:spTree>
    <p:extLst>
      <p:ext uri="{BB962C8B-B14F-4D97-AF65-F5344CB8AC3E}">
        <p14:creationId xmlns:p14="http://schemas.microsoft.com/office/powerpoint/2010/main" val="257133059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B8BBC-152B-B245-81B5-63B821EAE74E}"/>
              </a:ext>
            </a:extLst>
          </p:cNvPr>
          <p:cNvSpPr>
            <a:spLocks noGrp="1"/>
          </p:cNvSpPr>
          <p:nvPr>
            <p:ph type="title"/>
          </p:nvPr>
        </p:nvSpPr>
        <p:spPr/>
        <p:txBody>
          <a:bodyPr>
            <a:normAutofit/>
          </a:bodyPr>
          <a:lstStyle/>
          <a:p>
            <a:pPr algn="ctr"/>
            <a:r>
              <a:rPr lang="en-GB" dirty="0">
                <a:latin typeface="Roboto" pitchFamily="2" charset="0"/>
                <a:ea typeface="Roboto" pitchFamily="2" charset="0"/>
              </a:rPr>
              <a:t>Open Science Advantages</a:t>
            </a:r>
          </a:p>
        </p:txBody>
      </p:sp>
      <p:sp>
        <p:nvSpPr>
          <p:cNvPr id="5" name="Advantages…">
            <a:extLst>
              <a:ext uri="{FF2B5EF4-FFF2-40B4-BE49-F238E27FC236}">
                <a16:creationId xmlns:a16="http://schemas.microsoft.com/office/drawing/2014/main" id="{175D2D37-C284-2340-96F7-BDFE1F307EC2}"/>
              </a:ext>
            </a:extLst>
          </p:cNvPr>
          <p:cNvSpPr txBox="1">
            <a:spLocks noGrp="1"/>
          </p:cNvSpPr>
          <p:nvPr>
            <p:ph type="body" idx="1"/>
          </p:nvPr>
        </p:nvSpPr>
        <p:spPr>
          <a:prstGeom prst="rect">
            <a:avLst/>
          </a:prstGeom>
        </p:spPr>
        <p:txBody>
          <a:bodyPr>
            <a:normAutofit/>
          </a:bodyPr>
          <a:lstStyle/>
          <a:p>
            <a:pPr marL="416718" indent="-416718" algn="just" defTabSz="457200">
              <a:lnSpc>
                <a:spcPct val="115000"/>
              </a:lnSpc>
              <a:spcBef>
                <a:spcPts val="500"/>
              </a:spcBef>
              <a:defRPr sz="3000">
                <a:uFill>
                  <a:solidFill>
                    <a:srgbClr val="000000"/>
                  </a:solidFill>
                </a:uFill>
                <a:latin typeface="Avenir Next"/>
                <a:ea typeface="Avenir Next"/>
                <a:cs typeface="Avenir Next"/>
                <a:sym typeface="Avenir Next"/>
              </a:defRPr>
            </a:pPr>
            <a:r>
              <a:rPr dirty="0">
                <a:latin typeface="Roboto" pitchFamily="2" charset="0"/>
                <a:ea typeface="Roboto" pitchFamily="2" charset="0"/>
                <a:cs typeface="+mn-cs"/>
              </a:rPr>
              <a:t>encouraging collaboration</a:t>
            </a:r>
          </a:p>
          <a:p>
            <a:pPr marL="416718" indent="-416718" algn="just" defTabSz="457200">
              <a:lnSpc>
                <a:spcPct val="115000"/>
              </a:lnSpc>
              <a:spcBef>
                <a:spcPts val="500"/>
              </a:spcBef>
              <a:defRPr sz="3000">
                <a:uFill>
                  <a:solidFill>
                    <a:srgbClr val="000000"/>
                  </a:solidFill>
                </a:uFill>
                <a:latin typeface="Avenir Next"/>
                <a:ea typeface="Avenir Next"/>
                <a:cs typeface="Avenir Next"/>
                <a:sym typeface="Avenir Next"/>
              </a:defRPr>
            </a:pPr>
            <a:r>
              <a:rPr dirty="0">
                <a:latin typeface="Roboto" pitchFamily="2" charset="0"/>
                <a:ea typeface="Roboto" pitchFamily="2" charset="0"/>
                <a:cs typeface="+mn-cs"/>
              </a:rPr>
              <a:t>promoting appropriate allocation of credit to researchers</a:t>
            </a:r>
          </a:p>
          <a:p>
            <a:pPr marL="416718" indent="-416718" defTabSz="457200">
              <a:lnSpc>
                <a:spcPct val="115000"/>
              </a:lnSpc>
              <a:spcBef>
                <a:spcPts val="500"/>
              </a:spcBef>
              <a:defRPr sz="3000">
                <a:uFill>
                  <a:solidFill>
                    <a:srgbClr val="000000"/>
                  </a:solidFill>
                </a:uFill>
                <a:latin typeface="Avenir Next"/>
                <a:ea typeface="Avenir Next"/>
                <a:cs typeface="Avenir Next"/>
                <a:sym typeface="Avenir Next"/>
              </a:defRPr>
            </a:pPr>
            <a:r>
              <a:rPr dirty="0">
                <a:latin typeface="Roboto" pitchFamily="2" charset="0"/>
                <a:ea typeface="Roboto" pitchFamily="2" charset="0"/>
                <a:cs typeface="+mn-cs"/>
              </a:rPr>
              <a:t>enabling scientists to more easily build on prior work</a:t>
            </a:r>
          </a:p>
          <a:p>
            <a:pPr marL="416718" indent="-416718" algn="just" defTabSz="457200">
              <a:lnSpc>
                <a:spcPct val="115000"/>
              </a:lnSpc>
              <a:spcBef>
                <a:spcPts val="500"/>
              </a:spcBef>
              <a:defRPr sz="3000">
                <a:uFill>
                  <a:solidFill>
                    <a:srgbClr val="000000"/>
                  </a:solidFill>
                </a:uFill>
                <a:latin typeface="Avenir Next"/>
                <a:ea typeface="Avenir Next"/>
                <a:cs typeface="Avenir Next"/>
                <a:sym typeface="Avenir Next"/>
              </a:defRPr>
            </a:pPr>
            <a:r>
              <a:rPr dirty="0">
                <a:latin typeface="Roboto" pitchFamily="2" charset="0"/>
                <a:ea typeface="Roboto" pitchFamily="2" charset="0"/>
                <a:cs typeface="+mn-cs"/>
              </a:rPr>
              <a:t>supporting meta-science</a:t>
            </a:r>
          </a:p>
          <a:p>
            <a:pPr marL="416718" indent="-416718" algn="just" defTabSz="457200">
              <a:lnSpc>
                <a:spcPct val="115000"/>
              </a:lnSpc>
              <a:spcBef>
                <a:spcPts val="500"/>
              </a:spcBef>
              <a:defRPr sz="3000">
                <a:uFill>
                  <a:solidFill>
                    <a:srgbClr val="000000"/>
                  </a:solidFill>
                </a:uFill>
                <a:latin typeface="Avenir Next"/>
                <a:ea typeface="Avenir Next"/>
                <a:cs typeface="Avenir Next"/>
                <a:sym typeface="Avenir Next"/>
              </a:defRPr>
            </a:pPr>
            <a:r>
              <a:rPr dirty="0">
                <a:latin typeface="Roboto" pitchFamily="2" charset="0"/>
                <a:ea typeface="Roboto" pitchFamily="2" charset="0"/>
                <a:cs typeface="+mn-cs"/>
              </a:rPr>
              <a:t>facilitating theory development</a:t>
            </a:r>
          </a:p>
          <a:p>
            <a:pPr marL="416718" indent="-416718" algn="just" defTabSz="457200">
              <a:lnSpc>
                <a:spcPct val="115000"/>
              </a:lnSpc>
              <a:spcBef>
                <a:spcPts val="500"/>
              </a:spcBef>
              <a:defRPr sz="3000">
                <a:uFill>
                  <a:solidFill>
                    <a:srgbClr val="000000"/>
                  </a:solidFill>
                </a:uFill>
                <a:latin typeface="Avenir Next"/>
                <a:ea typeface="Avenir Next"/>
                <a:cs typeface="Avenir Next"/>
                <a:sym typeface="Avenir Next"/>
              </a:defRPr>
            </a:pPr>
            <a:r>
              <a:rPr dirty="0">
                <a:latin typeface="Roboto" pitchFamily="2" charset="0"/>
                <a:ea typeface="Roboto" pitchFamily="2" charset="0"/>
                <a:cs typeface="+mn-cs"/>
              </a:rPr>
              <a:t>increasing the return on </a:t>
            </a:r>
            <a:r>
              <a:rPr dirty="0">
                <a:latin typeface="Roboto" pitchFamily="2" charset="0"/>
                <a:ea typeface="Roboto" pitchFamily="2" charset="0"/>
              </a:rPr>
              <a:t>investment from grant funding</a:t>
            </a:r>
          </a:p>
        </p:txBody>
      </p:sp>
    </p:spTree>
    <p:extLst>
      <p:ext uri="{BB962C8B-B14F-4D97-AF65-F5344CB8AC3E}">
        <p14:creationId xmlns:p14="http://schemas.microsoft.com/office/powerpoint/2010/main" val="134819814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B1FD0AB3-D61A-B146-8A27-162B19AE161E}"/>
              </a:ext>
            </a:extLst>
          </p:cNvPr>
          <p:cNvGraphicFramePr>
            <a:graphicFrameLocks noGrp="1"/>
          </p:cNvGraphicFramePr>
          <p:nvPr>
            <p:extLst>
              <p:ext uri="{D42A27DB-BD31-4B8C-83A1-F6EECF244321}">
                <p14:modId xmlns:p14="http://schemas.microsoft.com/office/powerpoint/2010/main" val="2359823996"/>
              </p:ext>
            </p:extLst>
          </p:nvPr>
        </p:nvGraphicFramePr>
        <p:xfrm>
          <a:off x="292100" y="719666"/>
          <a:ext cx="11607800" cy="4450080"/>
        </p:xfrm>
        <a:graphic>
          <a:graphicData uri="http://schemas.openxmlformats.org/drawingml/2006/table">
            <a:tbl>
              <a:tblPr firstRow="1" bandRow="1">
                <a:tableStyleId>{35758FB7-9AC5-4552-8A53-C91805E547FA}</a:tableStyleId>
              </a:tblPr>
              <a:tblGrid>
                <a:gridCol w="5822152">
                  <a:extLst>
                    <a:ext uri="{9D8B030D-6E8A-4147-A177-3AD203B41FA5}">
                      <a16:colId xmlns:a16="http://schemas.microsoft.com/office/drawing/2014/main" val="1033017637"/>
                    </a:ext>
                  </a:extLst>
                </a:gridCol>
                <a:gridCol w="5785648">
                  <a:extLst>
                    <a:ext uri="{9D8B030D-6E8A-4147-A177-3AD203B41FA5}">
                      <a16:colId xmlns:a16="http://schemas.microsoft.com/office/drawing/2014/main" val="2854759073"/>
                    </a:ext>
                  </a:extLst>
                </a:gridCol>
              </a:tblGrid>
              <a:tr h="370840">
                <a:tc>
                  <a:txBody>
                    <a:bodyPr/>
                    <a:lstStyle/>
                    <a:p>
                      <a:pPr algn="l"/>
                      <a:r>
                        <a:rPr lang="en-GB" sz="4000" dirty="0">
                          <a:latin typeface="Roboto" pitchFamily="2" charset="0"/>
                          <a:ea typeface="Roboto" pitchFamily="2" charset="0"/>
                        </a:rPr>
                        <a:t>Previous</a:t>
                      </a:r>
                    </a:p>
                  </a:txBody>
                  <a:tcPr/>
                </a:tc>
                <a:tc>
                  <a:txBody>
                    <a:bodyPr/>
                    <a:lstStyle/>
                    <a:p>
                      <a:pPr algn="l"/>
                      <a:r>
                        <a:rPr lang="en-GB" sz="4000" dirty="0">
                          <a:latin typeface="Roboto" pitchFamily="2" charset="0"/>
                          <a:ea typeface="Roboto" pitchFamily="2" charset="0"/>
                        </a:rPr>
                        <a:t>Coming up</a:t>
                      </a:r>
                    </a:p>
                  </a:txBody>
                  <a:tcPr/>
                </a:tc>
                <a:extLst>
                  <a:ext uri="{0D108BD9-81ED-4DB2-BD59-A6C34878D82A}">
                    <a16:rowId xmlns:a16="http://schemas.microsoft.com/office/drawing/2014/main" val="1869868057"/>
                  </a:ext>
                </a:extLst>
              </a:tr>
              <a:tr h="370840">
                <a:tc>
                  <a:txBody>
                    <a:bodyPr/>
                    <a:lstStyle/>
                    <a:p>
                      <a:pPr algn="l"/>
                      <a:r>
                        <a:rPr lang="en-GB" sz="2000" dirty="0">
                          <a:latin typeface="Roboto" pitchFamily="2" charset="0"/>
                          <a:ea typeface="Roboto" pitchFamily="2" charset="0"/>
                        </a:rPr>
                        <a:t>Pillars of open science</a:t>
                      </a:r>
                    </a:p>
                    <a:p>
                      <a:pPr algn="l"/>
                      <a:r>
                        <a:rPr lang="en-GB" sz="2000" dirty="0">
                          <a:latin typeface="Roboto" pitchFamily="2" charset="0"/>
                          <a:ea typeface="Roboto" pitchFamily="2" charset="0"/>
                        </a:rPr>
                        <a:t>How to: pre-registration</a:t>
                      </a:r>
                    </a:p>
                    <a:p>
                      <a:pPr algn="l"/>
                      <a:r>
                        <a:rPr lang="en-GB" sz="2000" dirty="0">
                          <a:latin typeface="Roboto" pitchFamily="2" charset="0"/>
                          <a:ea typeface="Roboto" pitchFamily="2" charset="0"/>
                        </a:rPr>
                        <a:t>Open Science for your career</a:t>
                      </a:r>
                    </a:p>
                    <a:p>
                      <a:pPr algn="l"/>
                      <a:r>
                        <a:rPr lang="en-GB" sz="2000" dirty="0">
                          <a:latin typeface="Roboto" pitchFamily="2" charset="0"/>
                          <a:ea typeface="Roboto" pitchFamily="2" charset="0"/>
                        </a:rPr>
                        <a:t>Sharing code and data</a:t>
                      </a:r>
                    </a:p>
                    <a:p>
                      <a:pPr algn="l"/>
                      <a:r>
                        <a:rPr lang="en-GB" sz="2000" dirty="0">
                          <a:latin typeface="Roboto" pitchFamily="2" charset="0"/>
                          <a:ea typeface="Roboto" pitchFamily="2" charset="0"/>
                        </a:rPr>
                        <a:t>Open access publishing (UCL libraries)</a:t>
                      </a:r>
                    </a:p>
                    <a:p>
                      <a:pPr algn="l"/>
                      <a:r>
                        <a:rPr lang="en-GB" sz="2000" dirty="0">
                          <a:latin typeface="Roboto" pitchFamily="2" charset="0"/>
                          <a:ea typeface="Roboto" pitchFamily="2" charset="0"/>
                        </a:rPr>
                        <a:t>P-values and power</a:t>
                      </a:r>
                    </a:p>
                    <a:p>
                      <a:pPr algn="l"/>
                      <a:r>
                        <a:rPr lang="en-GB" sz="2000" dirty="0">
                          <a:latin typeface="Roboto" pitchFamily="2" charset="0"/>
                          <a:ea typeface="Roboto" pitchFamily="2" charset="0"/>
                        </a:rPr>
                        <a:t>Open education</a:t>
                      </a:r>
                    </a:p>
                    <a:p>
                      <a:pPr algn="l"/>
                      <a:r>
                        <a:rPr lang="en-GB" sz="2000" dirty="0">
                          <a:latin typeface="Roboto" pitchFamily="2" charset="0"/>
                          <a:ea typeface="Roboto" pitchFamily="2" charset="0"/>
                        </a:rPr>
                        <a:t>Responsible use of bibliometrics (UCL libraries)</a:t>
                      </a:r>
                    </a:p>
                    <a:p>
                      <a:pPr algn="l"/>
                      <a:r>
                        <a:rPr lang="en-GB" sz="2000" dirty="0">
                          <a:latin typeface="Roboto" pitchFamily="2" charset="0"/>
                          <a:ea typeface="Roboto" pitchFamily="2" charset="0"/>
                        </a:rPr>
                        <a:t>Doing meta-science</a:t>
                      </a:r>
                    </a:p>
                    <a:p>
                      <a:pPr algn="l"/>
                      <a:r>
                        <a:rPr lang="en-GB" sz="2000" dirty="0">
                          <a:latin typeface="Roboto" pitchFamily="2" charset="0"/>
                          <a:ea typeface="Roboto" pitchFamily="2" charset="0"/>
                        </a:rPr>
                        <a:t>Crowd-sourcing science</a:t>
                      </a:r>
                    </a:p>
                    <a:p>
                      <a:pPr algn="l"/>
                      <a:r>
                        <a:rPr lang="en-GB" sz="2000" dirty="0">
                          <a:latin typeface="Roboto" pitchFamily="2" charset="0"/>
                          <a:ea typeface="Roboto" pitchFamily="2" charset="0"/>
                        </a:rPr>
                        <a:t>Sharing (sensitive) data</a:t>
                      </a:r>
                    </a:p>
                    <a:p>
                      <a:pPr algn="l"/>
                      <a:r>
                        <a:rPr lang="en-GB" sz="2000" dirty="0">
                          <a:latin typeface="Roboto" pitchFamily="2" charset="0"/>
                          <a:ea typeface="Roboto" pitchFamily="2" charset="0"/>
                        </a:rPr>
                        <a:t>Registered reports</a:t>
                      </a:r>
                    </a:p>
                  </a:txBody>
                  <a:tcPr/>
                </a:tc>
                <a:tc>
                  <a:txBody>
                    <a:bodyPr/>
                    <a:lstStyle/>
                    <a:p>
                      <a:pPr algn="l"/>
                      <a:r>
                        <a:rPr lang="en-US" sz="2000" b="0" i="0" u="none" strike="noStrike" cap="none" spc="0" baseline="0" dirty="0">
                          <a:solidFill>
                            <a:schemeClr val="dk1"/>
                          </a:solidFill>
                          <a:effectLst/>
                          <a:uFillTx/>
                          <a:latin typeface="+mn-lt"/>
                          <a:ea typeface="+mn-ea"/>
                          <a:cs typeface="+mn-cs"/>
                          <a:sym typeface="Calibri"/>
                        </a:rPr>
                        <a:t>14/10 </a:t>
                      </a:r>
                      <a:r>
                        <a:rPr lang="en-US" sz="2000" b="1" i="0" u="none" strike="noStrike" cap="none" spc="0" baseline="0" dirty="0">
                          <a:solidFill>
                            <a:schemeClr val="dk1"/>
                          </a:solidFill>
                          <a:effectLst/>
                          <a:uFillTx/>
                          <a:latin typeface="+mn-lt"/>
                          <a:ea typeface="+mn-ea"/>
                          <a:cs typeface="+mn-cs"/>
                          <a:sym typeface="Calibri"/>
                        </a:rPr>
                        <a:t>Responsible use of p-values</a:t>
                      </a:r>
                      <a:endParaRPr lang="en-US" sz="2000" b="0" i="0" u="none" strike="noStrike" cap="none" spc="0" baseline="0" dirty="0">
                        <a:solidFill>
                          <a:schemeClr val="dk1"/>
                        </a:solidFill>
                        <a:effectLst/>
                        <a:uFillTx/>
                        <a:latin typeface="+mn-lt"/>
                        <a:ea typeface="+mn-ea"/>
                        <a:cs typeface="+mn-cs"/>
                        <a:sym typeface="Calibri"/>
                      </a:endParaRPr>
                    </a:p>
                    <a:p>
                      <a:pPr algn="l"/>
                      <a:r>
                        <a:rPr lang="en-US" sz="2000" b="0" i="0" u="none" strike="noStrike" cap="none" spc="0" baseline="0" dirty="0">
                          <a:solidFill>
                            <a:schemeClr val="dk1"/>
                          </a:solidFill>
                          <a:effectLst/>
                          <a:uFillTx/>
                          <a:latin typeface="+mn-lt"/>
                          <a:ea typeface="+mn-ea"/>
                          <a:cs typeface="+mn-cs"/>
                          <a:sym typeface="Calibri"/>
                        </a:rPr>
                        <a:t>28/10 </a:t>
                      </a:r>
                      <a:r>
                        <a:rPr lang="en-US" sz="2000" b="1" i="0" u="none" strike="noStrike" cap="none" spc="0" baseline="0" dirty="0">
                          <a:solidFill>
                            <a:schemeClr val="dk1"/>
                          </a:solidFill>
                          <a:effectLst/>
                          <a:uFillTx/>
                          <a:latin typeface="+mn-lt"/>
                          <a:ea typeface="+mn-ea"/>
                          <a:cs typeface="+mn-cs"/>
                          <a:sym typeface="Calibri"/>
                        </a:rPr>
                        <a:t>Bibliometrics and the DORA declaration</a:t>
                      </a:r>
                      <a:endParaRPr lang="en-US" sz="2000" b="0" i="0" u="none" strike="noStrike" cap="none" spc="0" baseline="0" dirty="0">
                        <a:solidFill>
                          <a:schemeClr val="dk1"/>
                        </a:solidFill>
                        <a:effectLst/>
                        <a:uFillTx/>
                        <a:latin typeface="+mn-lt"/>
                        <a:ea typeface="+mn-ea"/>
                        <a:cs typeface="+mn-cs"/>
                        <a:sym typeface="Calibri"/>
                      </a:endParaRPr>
                    </a:p>
                    <a:p>
                      <a:pPr algn="l"/>
                      <a:r>
                        <a:rPr lang="en-US" sz="2000" b="0" i="0" u="none" strike="noStrike" cap="none" spc="0" baseline="0" dirty="0">
                          <a:solidFill>
                            <a:schemeClr val="dk1"/>
                          </a:solidFill>
                          <a:effectLst/>
                          <a:uFillTx/>
                          <a:latin typeface="+mn-lt"/>
                          <a:ea typeface="+mn-ea"/>
                          <a:cs typeface="+mn-cs"/>
                          <a:sym typeface="Calibri"/>
                        </a:rPr>
                        <a:t>11/11 </a:t>
                      </a:r>
                      <a:r>
                        <a:rPr lang="en-US" sz="2000" b="1" i="0" u="none" strike="noStrike" cap="none" spc="0" baseline="0" dirty="0">
                          <a:solidFill>
                            <a:schemeClr val="dk1"/>
                          </a:solidFill>
                          <a:effectLst/>
                          <a:uFillTx/>
                          <a:latin typeface="+mn-lt"/>
                          <a:ea typeface="+mn-ea"/>
                          <a:cs typeface="+mn-cs"/>
                          <a:sym typeface="Calibri"/>
                        </a:rPr>
                        <a:t>Writing replicable methods</a:t>
                      </a:r>
                      <a:endParaRPr lang="en-US" sz="2000" b="0" i="0" u="none" strike="noStrike" cap="none" spc="0" baseline="0" dirty="0">
                        <a:solidFill>
                          <a:schemeClr val="dk1"/>
                        </a:solidFill>
                        <a:effectLst/>
                        <a:uFillTx/>
                        <a:latin typeface="+mn-lt"/>
                        <a:ea typeface="+mn-ea"/>
                        <a:cs typeface="+mn-cs"/>
                        <a:sym typeface="Calibri"/>
                      </a:endParaRPr>
                    </a:p>
                    <a:p>
                      <a:pPr algn="l"/>
                      <a:r>
                        <a:rPr lang="en-US" sz="2000" b="0" i="0" u="none" strike="noStrike" cap="none" spc="0" baseline="0" dirty="0">
                          <a:solidFill>
                            <a:schemeClr val="dk1"/>
                          </a:solidFill>
                          <a:effectLst/>
                          <a:uFillTx/>
                          <a:latin typeface="+mn-lt"/>
                          <a:ea typeface="+mn-ea"/>
                          <a:cs typeface="+mn-cs"/>
                          <a:sym typeface="Calibri"/>
                        </a:rPr>
                        <a:t>25/11 </a:t>
                      </a:r>
                      <a:r>
                        <a:rPr lang="en-US" sz="2000" b="1" i="0" u="none" strike="noStrike" cap="none" spc="0" baseline="0" dirty="0">
                          <a:solidFill>
                            <a:schemeClr val="dk1"/>
                          </a:solidFill>
                          <a:effectLst/>
                          <a:uFillTx/>
                          <a:latin typeface="+mn-lt"/>
                          <a:ea typeface="+mn-ea"/>
                          <a:cs typeface="+mn-cs"/>
                          <a:sym typeface="Calibri"/>
                        </a:rPr>
                        <a:t>Introduction to Bayesian statistics</a:t>
                      </a:r>
                      <a:endParaRPr lang="en-US" sz="2000" b="0" i="0" u="none" strike="noStrike" cap="none" spc="0" baseline="0" dirty="0">
                        <a:solidFill>
                          <a:schemeClr val="dk1"/>
                        </a:solidFill>
                        <a:effectLst/>
                        <a:uFillTx/>
                        <a:latin typeface="+mn-lt"/>
                        <a:ea typeface="+mn-ea"/>
                        <a:cs typeface="+mn-cs"/>
                        <a:sym typeface="Calibri"/>
                      </a:endParaRPr>
                    </a:p>
                    <a:p>
                      <a:pPr algn="l"/>
                      <a:r>
                        <a:rPr lang="en-US" sz="2000" b="0" i="0" u="none" strike="noStrike" cap="none" spc="0" baseline="0" dirty="0">
                          <a:solidFill>
                            <a:schemeClr val="dk1"/>
                          </a:solidFill>
                          <a:effectLst/>
                          <a:uFillTx/>
                          <a:latin typeface="+mn-lt"/>
                          <a:ea typeface="+mn-ea"/>
                          <a:cs typeface="+mn-cs"/>
                          <a:sym typeface="Calibri"/>
                        </a:rPr>
                        <a:t>9/12 </a:t>
                      </a:r>
                      <a:r>
                        <a:rPr lang="en-US" sz="2000" b="1" i="0" u="none" strike="noStrike" cap="none" spc="0" baseline="0" dirty="0">
                          <a:solidFill>
                            <a:schemeClr val="dk1"/>
                          </a:solidFill>
                          <a:effectLst/>
                          <a:uFillTx/>
                          <a:latin typeface="+mn-lt"/>
                          <a:ea typeface="+mn-ea"/>
                          <a:cs typeface="+mn-cs"/>
                          <a:sym typeface="Calibri"/>
                        </a:rPr>
                        <a:t>Sharing sensitive data</a:t>
                      </a:r>
                      <a:endParaRPr lang="en-US" sz="2000" b="0" i="0" u="none" strike="noStrike" cap="none" spc="0" baseline="0" dirty="0">
                        <a:solidFill>
                          <a:schemeClr val="dk1"/>
                        </a:solidFill>
                        <a:effectLst/>
                        <a:uFillTx/>
                        <a:latin typeface="+mn-lt"/>
                        <a:ea typeface="+mn-ea"/>
                        <a:cs typeface="+mn-cs"/>
                        <a:sym typeface="Calibri"/>
                      </a:endParaRPr>
                    </a:p>
                    <a:p>
                      <a:pPr algn="l"/>
                      <a:endParaRPr lang="en-GB" sz="4800" dirty="0">
                        <a:latin typeface="Roboto" pitchFamily="2" charset="0"/>
                        <a:ea typeface="Roboto" pitchFamily="2" charset="0"/>
                      </a:endParaRPr>
                    </a:p>
                  </a:txBody>
                  <a:tcPr/>
                </a:tc>
                <a:extLst>
                  <a:ext uri="{0D108BD9-81ED-4DB2-BD59-A6C34878D82A}">
                    <a16:rowId xmlns:a16="http://schemas.microsoft.com/office/drawing/2014/main" val="2301463709"/>
                  </a:ext>
                </a:extLst>
              </a:tr>
            </a:tbl>
          </a:graphicData>
        </a:graphic>
      </p:graphicFrame>
    </p:spTree>
    <p:extLst>
      <p:ext uri="{BB962C8B-B14F-4D97-AF65-F5344CB8AC3E}">
        <p14:creationId xmlns:p14="http://schemas.microsoft.com/office/powerpoint/2010/main" val="399021465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7AE828E0-CC5E-8343-A124-7565B1243DC8}"/>
              </a:ext>
            </a:extLst>
          </p:cNvPr>
          <p:cNvGraphicFramePr>
            <a:graphicFrameLocks noGrp="1"/>
          </p:cNvGraphicFramePr>
          <p:nvPr>
            <p:extLst>
              <p:ext uri="{D42A27DB-BD31-4B8C-83A1-F6EECF244321}">
                <p14:modId xmlns:p14="http://schemas.microsoft.com/office/powerpoint/2010/main" val="3946181683"/>
              </p:ext>
            </p:extLst>
          </p:nvPr>
        </p:nvGraphicFramePr>
        <p:xfrm>
          <a:off x="2032000" y="1508760"/>
          <a:ext cx="8128000" cy="3840480"/>
        </p:xfrm>
        <a:graphic>
          <a:graphicData uri="http://schemas.openxmlformats.org/drawingml/2006/table">
            <a:tbl>
              <a:tblPr firstRow="1" bandRow="1">
                <a:tableStyleId>{D113A9D2-9D6B-4929-AA2D-F23B5EE8CBE7}</a:tableStyleId>
              </a:tblPr>
              <a:tblGrid>
                <a:gridCol w="4064000">
                  <a:extLst>
                    <a:ext uri="{9D8B030D-6E8A-4147-A177-3AD203B41FA5}">
                      <a16:colId xmlns:a16="http://schemas.microsoft.com/office/drawing/2014/main" val="612309499"/>
                    </a:ext>
                  </a:extLst>
                </a:gridCol>
                <a:gridCol w="4064000">
                  <a:extLst>
                    <a:ext uri="{9D8B030D-6E8A-4147-A177-3AD203B41FA5}">
                      <a16:colId xmlns:a16="http://schemas.microsoft.com/office/drawing/2014/main" val="3585401859"/>
                    </a:ext>
                  </a:extLst>
                </a:gridCol>
              </a:tblGrid>
              <a:tr h="370840">
                <a:tc>
                  <a:txBody>
                    <a:bodyPr/>
                    <a:lstStyle/>
                    <a:p>
                      <a:pPr algn="ctr"/>
                      <a:r>
                        <a:rPr lang="en-GB" sz="4000" b="0" dirty="0"/>
                        <a:t>Someone who hasn’t received a review</a:t>
                      </a:r>
                    </a:p>
                  </a:txBody>
                  <a:tcPr/>
                </a:tc>
                <a:tc>
                  <a:txBody>
                    <a:bodyPr/>
                    <a:lstStyle/>
                    <a:p>
                      <a:pPr algn="ctr"/>
                      <a:r>
                        <a:rPr lang="en-GB" sz="4000" b="0" dirty="0"/>
                        <a:t>Someone who has never reviewed</a:t>
                      </a:r>
                    </a:p>
                  </a:txBody>
                  <a:tcPr/>
                </a:tc>
                <a:extLst>
                  <a:ext uri="{0D108BD9-81ED-4DB2-BD59-A6C34878D82A}">
                    <a16:rowId xmlns:a16="http://schemas.microsoft.com/office/drawing/2014/main" val="1377760122"/>
                  </a:ext>
                </a:extLst>
              </a:tr>
              <a:tr h="370840">
                <a:tc>
                  <a:txBody>
                    <a:bodyPr/>
                    <a:lstStyle/>
                    <a:p>
                      <a:pPr algn="ctr"/>
                      <a:r>
                        <a:rPr lang="en-GB" sz="4000" b="0" dirty="0"/>
                        <a:t>Someone who has received review(s)</a:t>
                      </a:r>
                    </a:p>
                  </a:txBody>
                  <a:tcPr/>
                </a:tc>
                <a:tc>
                  <a:txBody>
                    <a:bodyPr/>
                    <a:lstStyle/>
                    <a:p>
                      <a:pPr algn="ctr"/>
                      <a:r>
                        <a:rPr lang="en-GB" sz="4000" b="0" dirty="0"/>
                        <a:t>Someone who has reviewed paper(s)</a:t>
                      </a:r>
                    </a:p>
                  </a:txBody>
                  <a:tcPr/>
                </a:tc>
                <a:extLst>
                  <a:ext uri="{0D108BD9-81ED-4DB2-BD59-A6C34878D82A}">
                    <a16:rowId xmlns:a16="http://schemas.microsoft.com/office/drawing/2014/main" val="3667797144"/>
                  </a:ext>
                </a:extLst>
              </a:tr>
            </a:tbl>
          </a:graphicData>
        </a:graphic>
      </p:graphicFrame>
    </p:spTree>
    <p:extLst>
      <p:ext uri="{BB962C8B-B14F-4D97-AF65-F5344CB8AC3E}">
        <p14:creationId xmlns:p14="http://schemas.microsoft.com/office/powerpoint/2010/main" val="76840739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he Idea Behind Peer Review"/>
          <p:cNvSpPr txBox="1">
            <a:spLocks noGrp="1"/>
          </p:cNvSpPr>
          <p:nvPr>
            <p:ph type="title"/>
          </p:nvPr>
        </p:nvSpPr>
        <p:spPr>
          <a:xfrm>
            <a:off x="838200" y="365125"/>
            <a:ext cx="6004422" cy="1325563"/>
          </a:xfrm>
          <a:prstGeom prst="rect">
            <a:avLst/>
          </a:prstGeom>
        </p:spPr>
        <p:txBody>
          <a:bodyPr/>
          <a:lstStyle>
            <a:lvl1pPr defTabSz="868680">
              <a:defRPr sz="4180"/>
            </a:lvl1pPr>
          </a:lstStyle>
          <a:p>
            <a:r>
              <a:rPr dirty="0">
                <a:latin typeface="Roboto" pitchFamily="2" charset="0"/>
                <a:ea typeface="Roboto" pitchFamily="2" charset="0"/>
              </a:rPr>
              <a:t>The Idea Behind Peer Review</a:t>
            </a:r>
          </a:p>
        </p:txBody>
      </p:sp>
      <p:sp>
        <p:nvSpPr>
          <p:cNvPr id="101" name="Elsevier:…"/>
          <p:cNvSpPr txBox="1">
            <a:spLocks noGrp="1"/>
          </p:cNvSpPr>
          <p:nvPr>
            <p:ph type="body" sz="half" idx="1"/>
          </p:nvPr>
        </p:nvSpPr>
        <p:spPr>
          <a:xfrm>
            <a:off x="838200" y="2206625"/>
            <a:ext cx="4516041" cy="4351338"/>
          </a:xfrm>
          <a:prstGeom prst="rect">
            <a:avLst/>
          </a:prstGeom>
        </p:spPr>
        <p:txBody>
          <a:bodyPr/>
          <a:lstStyle/>
          <a:p>
            <a:pPr marL="0" indent="0">
              <a:buSzTx/>
              <a:buFontTx/>
              <a:buNone/>
            </a:pPr>
            <a:r>
              <a:rPr dirty="0">
                <a:latin typeface="Roboto" pitchFamily="2" charset="0"/>
                <a:ea typeface="Roboto" pitchFamily="2" charset="0"/>
              </a:rPr>
              <a:t>Elsevier:</a:t>
            </a:r>
          </a:p>
          <a:p>
            <a:pPr marL="0" indent="0" defTabSz="457200">
              <a:lnSpc>
                <a:spcPct val="100000"/>
              </a:lnSpc>
              <a:spcBef>
                <a:spcPts val="0"/>
              </a:spcBef>
              <a:buSzTx/>
              <a:buFontTx/>
              <a:buNone/>
              <a:defRPr sz="2000">
                <a:solidFill>
                  <a:srgbClr val="53565A"/>
                </a:solidFill>
                <a:latin typeface="+mn-lt"/>
                <a:ea typeface="+mn-ea"/>
                <a:cs typeface="+mn-cs"/>
                <a:sym typeface="Helvetica"/>
              </a:defRPr>
            </a:pPr>
            <a:endParaRPr dirty="0">
              <a:latin typeface="Roboto" pitchFamily="2" charset="0"/>
              <a:ea typeface="Roboto" pitchFamily="2" charset="0"/>
            </a:endParaRPr>
          </a:p>
          <a:p>
            <a:pPr marL="0" indent="0" defTabSz="457200">
              <a:lnSpc>
                <a:spcPct val="100000"/>
              </a:lnSpc>
              <a:spcBef>
                <a:spcPts val="0"/>
              </a:spcBef>
              <a:buSzTx/>
              <a:buFontTx/>
              <a:buNone/>
              <a:defRPr sz="2000">
                <a:solidFill>
                  <a:srgbClr val="53565A"/>
                </a:solidFill>
                <a:latin typeface="+mn-lt"/>
                <a:ea typeface="+mn-ea"/>
                <a:cs typeface="+mn-cs"/>
                <a:sym typeface="Helvetica"/>
              </a:defRPr>
            </a:pPr>
            <a:r>
              <a:rPr dirty="0">
                <a:latin typeface="Roboto" pitchFamily="2" charset="0"/>
                <a:ea typeface="Roboto" pitchFamily="2" charset="0"/>
              </a:rPr>
              <a:t>“The peer review system exists to </a:t>
            </a:r>
            <a:r>
              <a:rPr b="1" dirty="0">
                <a:latin typeface="Roboto" pitchFamily="2" charset="0"/>
                <a:ea typeface="Roboto" pitchFamily="2" charset="0"/>
              </a:rPr>
              <a:t>validate academic work</a:t>
            </a:r>
            <a:r>
              <a:rPr dirty="0">
                <a:latin typeface="Roboto" pitchFamily="2" charset="0"/>
                <a:ea typeface="Roboto" pitchFamily="2" charset="0"/>
              </a:rPr>
              <a:t>, helps to </a:t>
            </a:r>
            <a:r>
              <a:rPr b="1" dirty="0">
                <a:latin typeface="Roboto" pitchFamily="2" charset="0"/>
                <a:ea typeface="Roboto" pitchFamily="2" charset="0"/>
              </a:rPr>
              <a:t>improve the quality of published research</a:t>
            </a:r>
            <a:r>
              <a:rPr dirty="0">
                <a:latin typeface="Roboto" pitchFamily="2" charset="0"/>
                <a:ea typeface="Roboto" pitchFamily="2" charset="0"/>
              </a:rPr>
              <a:t>, and increases networking possibilities within research communities. Despite criticisms, peer review is still the only widely accepted method for research validation and has continued successfully with relatively minor changes for some 350 years.”</a:t>
            </a:r>
          </a:p>
        </p:txBody>
      </p:sp>
      <p:pic>
        <p:nvPicPr>
          <p:cNvPr id="102" name="Bildschirmfoto 2019-09-21 um 16.03.17.png" descr="Bildschirmfoto 2019-09-21 um 16.03.17.png"/>
          <p:cNvPicPr>
            <a:picLocks noChangeAspect="1"/>
          </p:cNvPicPr>
          <p:nvPr/>
        </p:nvPicPr>
        <p:blipFill>
          <a:blip r:embed="rId2">
            <a:extLst/>
          </a:blip>
          <a:stretch>
            <a:fillRect/>
          </a:stretch>
        </p:blipFill>
        <p:spPr>
          <a:xfrm>
            <a:off x="6225867" y="128299"/>
            <a:ext cx="5909503" cy="6601402"/>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How Peer Reviews Can Look Like"/>
          <p:cNvSpPr txBox="1">
            <a:spLocks noGrp="1"/>
          </p:cNvSpPr>
          <p:nvPr>
            <p:ph type="title"/>
          </p:nvPr>
        </p:nvSpPr>
        <p:spPr>
          <a:prstGeom prst="rect">
            <a:avLst/>
          </a:prstGeom>
        </p:spPr>
        <p:txBody>
          <a:bodyPr/>
          <a:lstStyle/>
          <a:p>
            <a:r>
              <a:rPr lang="en-US" dirty="0">
                <a:latin typeface="Roboto" pitchFamily="2" charset="0"/>
                <a:ea typeface="Roboto" pitchFamily="2" charset="0"/>
              </a:rPr>
              <a:t>What</a:t>
            </a:r>
            <a:r>
              <a:rPr dirty="0">
                <a:latin typeface="Roboto" pitchFamily="2" charset="0"/>
                <a:ea typeface="Roboto" pitchFamily="2" charset="0"/>
              </a:rPr>
              <a:t> Peer Reviews Can Look Like</a:t>
            </a:r>
          </a:p>
        </p:txBody>
      </p:sp>
      <p:sp>
        <p:nvSpPr>
          <p:cNvPr id="3" name="Text Placeholder 2">
            <a:extLst>
              <a:ext uri="{FF2B5EF4-FFF2-40B4-BE49-F238E27FC236}">
                <a16:creationId xmlns:a16="http://schemas.microsoft.com/office/drawing/2014/main" id="{1F8BE3D9-FDF7-9E47-A49B-527A03995499}"/>
              </a:ext>
            </a:extLst>
          </p:cNvPr>
          <p:cNvSpPr>
            <a:spLocks noGrp="1"/>
          </p:cNvSpPr>
          <p:nvPr>
            <p:ph type="body" idx="1"/>
          </p:nvPr>
        </p:nvSpPr>
        <p:spPr/>
        <p:txBody>
          <a:bodyPr/>
          <a:lstStyle/>
          <a:p>
            <a:endParaRPr lang="en-GB"/>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How Peer Reviews Can Look Like"/>
          <p:cNvSpPr txBox="1">
            <a:spLocks noGrp="1"/>
          </p:cNvSpPr>
          <p:nvPr>
            <p:ph type="title"/>
          </p:nvPr>
        </p:nvSpPr>
        <p:spPr>
          <a:prstGeom prst="rect">
            <a:avLst/>
          </a:prstGeom>
        </p:spPr>
        <p:txBody>
          <a:bodyPr/>
          <a:lstStyle/>
          <a:p>
            <a:r>
              <a:rPr lang="en-US" dirty="0">
                <a:latin typeface="Roboto" pitchFamily="2" charset="0"/>
                <a:ea typeface="Roboto" pitchFamily="2" charset="0"/>
              </a:rPr>
              <a:t>What</a:t>
            </a:r>
            <a:r>
              <a:rPr dirty="0">
                <a:latin typeface="Roboto" pitchFamily="2" charset="0"/>
                <a:ea typeface="Roboto" pitchFamily="2" charset="0"/>
              </a:rPr>
              <a:t> Peer Reviews Can Look Like</a:t>
            </a:r>
          </a:p>
        </p:txBody>
      </p:sp>
      <p:sp>
        <p:nvSpPr>
          <p:cNvPr id="105" name="I note that the title of the journal is ‘Perspectives on Terrorism’ so literally this piece qualifies. My background does not have a monopoly on how to conduct terrorism research but typical of quantitative methodology, for me, there is an overemphasis here on methodology, method and results. I am biased against quantitative methodology so may not be sufficiently impartial to render an objective view of the piece. But the bottom line is, I think it is far too narrow in focus to appeal to a multi-disciplinary terrorism readership and I wouldn’t willingly read the piece in print, I’m sorry.…"/>
          <p:cNvSpPr txBox="1">
            <a:spLocks noGrp="1"/>
          </p:cNvSpPr>
          <p:nvPr>
            <p:ph type="body" idx="1"/>
          </p:nvPr>
        </p:nvSpPr>
        <p:spPr>
          <a:prstGeom prst="rect">
            <a:avLst/>
          </a:prstGeom>
        </p:spPr>
        <p:txBody>
          <a:bodyPr/>
          <a:lstStyle/>
          <a:p>
            <a:pPr marL="0" indent="0" defTabSz="457200">
              <a:lnSpc>
                <a:spcPct val="100000"/>
              </a:lnSpc>
              <a:spcBef>
                <a:spcPts val="0"/>
              </a:spcBef>
              <a:buSzTx/>
              <a:buFontTx/>
              <a:buNone/>
              <a:defRPr sz="2000">
                <a:solidFill>
                  <a:srgbClr val="323130"/>
                </a:solidFill>
                <a:latin typeface="+mn-lt"/>
                <a:ea typeface="+mn-ea"/>
                <a:cs typeface="+mn-cs"/>
                <a:sym typeface="Helvetica"/>
              </a:defRPr>
            </a:pPr>
            <a:r>
              <a:rPr dirty="0">
                <a:latin typeface="Roboto" pitchFamily="2" charset="0"/>
                <a:ea typeface="Roboto" pitchFamily="2" charset="0"/>
              </a:rPr>
              <a:t>I note that the title of the journal is ‘Perspectives on Terrorism’ so literally this piece qualifies. My background does not have a monopoly on how to conduct terrorism research but typical of quantitative methodology, for me, there is an overemphasis here on methodology, method and results. I am biased against quantitative methodology so may not be sufficiently impartial to render an objective view of the piece. But the bottom line is, I think it is far too narrow in focus to appeal to a multi-disciplinary terrorism readership and I wouldn’t willingly read the piece in print, I’m sorry.</a:t>
            </a:r>
          </a:p>
          <a:p>
            <a:pPr marL="0" indent="0" defTabSz="457200">
              <a:lnSpc>
                <a:spcPct val="100000"/>
              </a:lnSpc>
              <a:spcBef>
                <a:spcPts val="0"/>
              </a:spcBef>
              <a:buSzTx/>
              <a:buFontTx/>
              <a:buNone/>
              <a:defRPr sz="2000">
                <a:solidFill>
                  <a:srgbClr val="323130"/>
                </a:solidFill>
                <a:latin typeface="+mn-lt"/>
                <a:ea typeface="+mn-ea"/>
                <a:cs typeface="+mn-cs"/>
                <a:sym typeface="Helvetica"/>
              </a:defRPr>
            </a:pPr>
            <a:endParaRPr dirty="0">
              <a:latin typeface="Roboto" pitchFamily="2" charset="0"/>
              <a:ea typeface="Roboto" pitchFamily="2" charset="0"/>
            </a:endParaRPr>
          </a:p>
          <a:p>
            <a:pPr marL="0" indent="0" defTabSz="457200">
              <a:lnSpc>
                <a:spcPct val="100000"/>
              </a:lnSpc>
              <a:spcBef>
                <a:spcPts val="0"/>
              </a:spcBef>
              <a:buSzTx/>
              <a:buFontTx/>
              <a:buNone/>
              <a:defRPr sz="2000">
                <a:solidFill>
                  <a:srgbClr val="323130"/>
                </a:solidFill>
                <a:latin typeface="+mn-lt"/>
                <a:ea typeface="+mn-ea"/>
                <a:cs typeface="+mn-cs"/>
                <a:sym typeface="Helvetica"/>
              </a:defRPr>
            </a:pPr>
            <a:endParaRPr dirty="0">
              <a:latin typeface="Roboto" pitchFamily="2" charset="0"/>
              <a:ea typeface="Roboto" pitchFamily="2" charset="0"/>
            </a:endParaRPr>
          </a:p>
          <a:p>
            <a:pPr marL="0" indent="0" defTabSz="457200">
              <a:lnSpc>
                <a:spcPct val="100000"/>
              </a:lnSpc>
              <a:spcBef>
                <a:spcPts val="0"/>
              </a:spcBef>
              <a:buSzTx/>
              <a:buFontTx/>
              <a:buNone/>
              <a:defRPr sz="2000">
                <a:solidFill>
                  <a:srgbClr val="323130"/>
                </a:solidFill>
                <a:latin typeface="+mn-lt"/>
                <a:ea typeface="+mn-ea"/>
                <a:cs typeface="+mn-cs"/>
                <a:sym typeface="Helvetica"/>
              </a:defRPr>
            </a:pPr>
            <a:endParaRPr dirty="0">
              <a:latin typeface="Roboto" pitchFamily="2" charset="0"/>
              <a:ea typeface="Roboto" pitchFamily="2" charset="0"/>
            </a:endParaRPr>
          </a:p>
          <a:p>
            <a:pPr marL="0" indent="0" defTabSz="457200">
              <a:lnSpc>
                <a:spcPct val="100000"/>
              </a:lnSpc>
              <a:spcBef>
                <a:spcPts val="0"/>
              </a:spcBef>
              <a:buSzTx/>
              <a:buFontTx/>
              <a:buNone/>
              <a:defRPr sz="2500" b="1">
                <a:solidFill>
                  <a:srgbClr val="323130"/>
                </a:solidFill>
                <a:latin typeface="+mn-lt"/>
                <a:ea typeface="+mn-ea"/>
                <a:cs typeface="+mn-cs"/>
                <a:sym typeface="Helvetica"/>
              </a:defRPr>
            </a:pPr>
            <a:r>
              <a:rPr dirty="0">
                <a:latin typeface="Roboto" pitchFamily="2" charset="0"/>
                <a:ea typeface="Roboto" pitchFamily="2" charset="0"/>
              </a:rPr>
              <a:t>… But mostly it is really useful and improves the manuscript!</a:t>
            </a:r>
          </a:p>
        </p:txBody>
      </p:sp>
    </p:spTree>
    <p:extLst>
      <p:ext uri="{BB962C8B-B14F-4D97-AF65-F5344CB8AC3E}">
        <p14:creationId xmlns:p14="http://schemas.microsoft.com/office/powerpoint/2010/main" val="155126622"/>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949</TotalTime>
  <Words>831</Words>
  <Application>Microsoft Macintosh PowerPoint</Application>
  <PresentationFormat>Widescreen</PresentationFormat>
  <Paragraphs>91</Paragraphs>
  <Slides>21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Avenir Next</vt:lpstr>
      <vt:lpstr>Calibri</vt:lpstr>
      <vt:lpstr>Calibri Light</vt:lpstr>
      <vt:lpstr>Helvetica</vt:lpstr>
      <vt:lpstr>Roboto</vt:lpstr>
      <vt:lpstr>Office Theme</vt:lpstr>
      <vt:lpstr>Open Peer Review 30 Sept 2019</vt:lpstr>
      <vt:lpstr>JDI Open </vt:lpstr>
      <vt:lpstr>Open Science</vt:lpstr>
      <vt:lpstr>Open Science Advantages</vt:lpstr>
      <vt:lpstr>PowerPoint Presentation</vt:lpstr>
      <vt:lpstr>PowerPoint Presentation</vt:lpstr>
      <vt:lpstr>The Idea Behind Peer Review</vt:lpstr>
      <vt:lpstr>What Peer Reviews Can Look Like</vt:lpstr>
      <vt:lpstr>What Peer Reviews Can Look Like</vt:lpstr>
      <vt:lpstr>What Peer Reviews Can Look Like</vt:lpstr>
      <vt:lpstr>What does Open Science have to do with Peer Review?</vt:lpstr>
      <vt:lpstr>What does Open Science have to do with Peer Review?</vt:lpstr>
      <vt:lpstr>4 Ways to ‘do’ open peer review</vt:lpstr>
      <vt:lpstr>1. Encourage open science as a reviewer!</vt:lpstr>
      <vt:lpstr>1. Encourage open science as a reviewer!</vt:lpstr>
      <vt:lpstr>2. Sign reviews with your name</vt:lpstr>
      <vt:lpstr>3. Add an open peer review oath to reviews</vt:lpstr>
      <vt:lpstr>PowerPoint Presentation</vt:lpstr>
      <vt:lpstr>4. Only review for open access outlets and explain your decision to editors</vt:lpstr>
      <vt:lpstr>PowerPoint Presentation</vt:lpstr>
      <vt:lpstr>Other ideas?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Peer Review 30 Sept 2019</dc:title>
  <cp:lastModifiedBy>Isabelle vdv</cp:lastModifiedBy>
  <cp:revision>13</cp:revision>
  <dcterms:modified xsi:type="dcterms:W3CDTF">2019-09-30T10:05:05Z</dcterms:modified>
</cp:coreProperties>
</file>